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63" r:id="rId2"/>
    <p:sldId id="257" r:id="rId3"/>
    <p:sldId id="324" r:id="rId4"/>
    <p:sldId id="289" r:id="rId5"/>
    <p:sldId id="322" r:id="rId6"/>
    <p:sldId id="305" r:id="rId7"/>
    <p:sldId id="267" r:id="rId8"/>
    <p:sldId id="284" r:id="rId9"/>
    <p:sldId id="286" r:id="rId10"/>
    <p:sldId id="291" r:id="rId11"/>
    <p:sldId id="285" r:id="rId12"/>
    <p:sldId id="323" r:id="rId13"/>
    <p:sldId id="314" r:id="rId14"/>
    <p:sldId id="315" r:id="rId15"/>
    <p:sldId id="2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E2DDD-E5B8-4E52-86F1-68FD503ADFDE}" v="2" dt="2018-10-22T14:10:31.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48" d="100"/>
          <a:sy n="48" d="100"/>
        </p:scale>
        <p:origin x="48"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nicipal Dreams" userId="8c6f6942fdd0ad28" providerId="LiveId" clId="{EBEE2DDD-E5B8-4E52-86F1-68FD503ADFDE}"/>
    <pc:docChg chg="custSel modSld">
      <pc:chgData name="Municipal Dreams" userId="8c6f6942fdd0ad28" providerId="LiveId" clId="{EBEE2DDD-E5B8-4E52-86F1-68FD503ADFDE}" dt="2018-10-22T14:15:56.207" v="26" actId="14100"/>
      <pc:docMkLst>
        <pc:docMk/>
      </pc:docMkLst>
      <pc:sldChg chg="modSp">
        <pc:chgData name="Municipal Dreams" userId="8c6f6942fdd0ad28" providerId="LiveId" clId="{EBEE2DDD-E5B8-4E52-86F1-68FD503ADFDE}" dt="2018-10-22T14:15:56.207" v="26" actId="14100"/>
        <pc:sldMkLst>
          <pc:docMk/>
          <pc:sldMk cId="4238990656" sldId="267"/>
        </pc:sldMkLst>
        <pc:spChg chg="mod">
          <ac:chgData name="Municipal Dreams" userId="8c6f6942fdd0ad28" providerId="LiveId" clId="{EBEE2DDD-E5B8-4E52-86F1-68FD503ADFDE}" dt="2018-10-22T14:15:56.207" v="26" actId="14100"/>
          <ac:spMkLst>
            <pc:docMk/>
            <pc:sldMk cId="4238990656" sldId="267"/>
            <ac:spMk id="10" creationId="{3E8BCA40-CF46-417B-AEEE-117D0B4EE462}"/>
          </ac:spMkLst>
        </pc:spChg>
      </pc:sldChg>
      <pc:sldChg chg="modSp">
        <pc:chgData name="Municipal Dreams" userId="8c6f6942fdd0ad28" providerId="LiveId" clId="{EBEE2DDD-E5B8-4E52-86F1-68FD503ADFDE}" dt="2018-10-22T11:58:28.620" v="7" actId="404"/>
        <pc:sldMkLst>
          <pc:docMk/>
          <pc:sldMk cId="3544977083" sldId="286"/>
        </pc:sldMkLst>
        <pc:spChg chg="mod">
          <ac:chgData name="Municipal Dreams" userId="8c6f6942fdd0ad28" providerId="LiveId" clId="{EBEE2DDD-E5B8-4E52-86F1-68FD503ADFDE}" dt="2018-10-22T11:58:22.301" v="6" actId="1076"/>
          <ac:spMkLst>
            <pc:docMk/>
            <pc:sldMk cId="3544977083" sldId="286"/>
            <ac:spMk id="6" creationId="{5449F6DB-0FBA-47AD-98D3-FB12AC2A2F71}"/>
          </ac:spMkLst>
        </pc:spChg>
        <pc:spChg chg="mod">
          <ac:chgData name="Municipal Dreams" userId="8c6f6942fdd0ad28" providerId="LiveId" clId="{EBEE2DDD-E5B8-4E52-86F1-68FD503ADFDE}" dt="2018-10-22T11:58:15.733" v="4" actId="1076"/>
          <ac:spMkLst>
            <pc:docMk/>
            <pc:sldMk cId="3544977083" sldId="286"/>
            <ac:spMk id="10" creationId="{243C52C5-3A76-4F81-BEF1-8D1632ADA3BA}"/>
          </ac:spMkLst>
        </pc:spChg>
        <pc:spChg chg="mod">
          <ac:chgData name="Municipal Dreams" userId="8c6f6942fdd0ad28" providerId="LiveId" clId="{EBEE2DDD-E5B8-4E52-86F1-68FD503ADFDE}" dt="2018-10-22T11:58:28.620" v="7" actId="404"/>
          <ac:spMkLst>
            <pc:docMk/>
            <pc:sldMk cId="3544977083" sldId="286"/>
            <ac:spMk id="12" creationId="{F3C88988-A336-44B1-802A-23466A47F95D}"/>
          </ac:spMkLst>
        </pc:spChg>
      </pc:sldChg>
      <pc:sldChg chg="modSp">
        <pc:chgData name="Municipal Dreams" userId="8c6f6942fdd0ad28" providerId="LiveId" clId="{EBEE2DDD-E5B8-4E52-86F1-68FD503ADFDE}" dt="2018-10-22T11:57:35.772" v="0" actId="1076"/>
        <pc:sldMkLst>
          <pc:docMk/>
          <pc:sldMk cId="3541502116" sldId="289"/>
        </pc:sldMkLst>
        <pc:spChg chg="mod">
          <ac:chgData name="Municipal Dreams" userId="8c6f6942fdd0ad28" providerId="LiveId" clId="{EBEE2DDD-E5B8-4E52-86F1-68FD503ADFDE}" dt="2018-10-22T11:57:35.772" v="0" actId="1076"/>
          <ac:spMkLst>
            <pc:docMk/>
            <pc:sldMk cId="3541502116" sldId="289"/>
            <ac:spMk id="8" creationId="{0E30AB8E-6F2F-480D-BB32-3822EB78D10F}"/>
          </ac:spMkLst>
        </pc:spChg>
      </pc:sldChg>
      <pc:sldChg chg="modSp">
        <pc:chgData name="Municipal Dreams" userId="8c6f6942fdd0ad28" providerId="LiveId" clId="{EBEE2DDD-E5B8-4E52-86F1-68FD503ADFDE}" dt="2018-10-22T11:58:51.823" v="10" actId="1076"/>
        <pc:sldMkLst>
          <pc:docMk/>
          <pc:sldMk cId="3916721555" sldId="315"/>
        </pc:sldMkLst>
        <pc:spChg chg="mod">
          <ac:chgData name="Municipal Dreams" userId="8c6f6942fdd0ad28" providerId="LiveId" clId="{EBEE2DDD-E5B8-4E52-86F1-68FD503ADFDE}" dt="2018-10-22T11:58:51.823" v="10" actId="1076"/>
          <ac:spMkLst>
            <pc:docMk/>
            <pc:sldMk cId="3916721555" sldId="315"/>
            <ac:spMk id="11" creationId="{1D73A428-DAE4-436C-B644-7C48DEF69BA1}"/>
          </ac:spMkLst>
        </pc:spChg>
      </pc:sldChg>
      <pc:sldChg chg="modSp">
        <pc:chgData name="Municipal Dreams" userId="8c6f6942fdd0ad28" providerId="LiveId" clId="{EBEE2DDD-E5B8-4E52-86F1-68FD503ADFDE}" dt="2018-10-22T14:14:32.406" v="17" actId="20577"/>
        <pc:sldMkLst>
          <pc:docMk/>
          <pc:sldMk cId="1136578139" sldId="322"/>
        </pc:sldMkLst>
        <pc:spChg chg="mod">
          <ac:chgData name="Municipal Dreams" userId="8c6f6942fdd0ad28" providerId="LiveId" clId="{EBEE2DDD-E5B8-4E52-86F1-68FD503ADFDE}" dt="2018-10-22T11:57:46.545" v="2" actId="14100"/>
          <ac:spMkLst>
            <pc:docMk/>
            <pc:sldMk cId="1136578139" sldId="322"/>
            <ac:spMk id="8" creationId="{462A6D52-6623-43F0-A7DB-9A9E1B8313C9}"/>
          </ac:spMkLst>
        </pc:spChg>
        <pc:spChg chg="mod">
          <ac:chgData name="Municipal Dreams" userId="8c6f6942fdd0ad28" providerId="LiveId" clId="{EBEE2DDD-E5B8-4E52-86F1-68FD503ADFDE}" dt="2018-10-22T14:14:32.406" v="17" actId="20577"/>
          <ac:spMkLst>
            <pc:docMk/>
            <pc:sldMk cId="1136578139" sldId="322"/>
            <ac:spMk id="9" creationId="{3AF44226-9503-4FB3-B0A1-350E1F79729D}"/>
          </ac:spMkLst>
        </pc:spChg>
      </pc:sldChg>
      <pc:sldChg chg="modSp">
        <pc:chgData name="Municipal Dreams" userId="8c6f6942fdd0ad28" providerId="LiveId" clId="{EBEE2DDD-E5B8-4E52-86F1-68FD503ADFDE}" dt="2018-10-22T11:58:42.667" v="9" actId="404"/>
        <pc:sldMkLst>
          <pc:docMk/>
          <pc:sldMk cId="1956616979" sldId="323"/>
        </pc:sldMkLst>
        <pc:spChg chg="mod">
          <ac:chgData name="Municipal Dreams" userId="8c6f6942fdd0ad28" providerId="LiveId" clId="{EBEE2DDD-E5B8-4E52-86F1-68FD503ADFDE}" dt="2018-10-22T11:58:42.667" v="9" actId="404"/>
          <ac:spMkLst>
            <pc:docMk/>
            <pc:sldMk cId="1956616979" sldId="323"/>
            <ac:spMk id="8" creationId="{00000000-0000-0000-0000-000000000000}"/>
          </ac:spMkLst>
        </pc:spChg>
        <pc:spChg chg="mod">
          <ac:chgData name="Municipal Dreams" userId="8c6f6942fdd0ad28" providerId="LiveId" clId="{EBEE2DDD-E5B8-4E52-86F1-68FD503ADFDE}" dt="2018-10-22T11:58:38.343" v="8" actId="404"/>
          <ac:spMkLst>
            <pc:docMk/>
            <pc:sldMk cId="1956616979" sldId="323"/>
            <ac:spMk id="14" creationId="{52497868-3D96-45D0-BAE4-C3F86111E57D}"/>
          </ac:spMkLst>
        </pc:spChg>
      </pc:sldChg>
      <pc:sldChg chg="addSp delSp modSp">
        <pc:chgData name="Municipal Dreams" userId="8c6f6942fdd0ad28" providerId="LiveId" clId="{EBEE2DDD-E5B8-4E52-86F1-68FD503ADFDE}" dt="2018-10-22T14:10:31.387" v="13"/>
        <pc:sldMkLst>
          <pc:docMk/>
          <pc:sldMk cId="969497377" sldId="324"/>
        </pc:sldMkLst>
        <pc:spChg chg="del">
          <ac:chgData name="Municipal Dreams" userId="8c6f6942fdd0ad28" providerId="LiveId" clId="{EBEE2DDD-E5B8-4E52-86F1-68FD503ADFDE}" dt="2018-10-22T14:10:27.916" v="11" actId="478"/>
          <ac:spMkLst>
            <pc:docMk/>
            <pc:sldMk cId="969497377" sldId="324"/>
            <ac:spMk id="2" creationId="{00000000-0000-0000-0000-000000000000}"/>
          </ac:spMkLst>
        </pc:spChg>
        <pc:spChg chg="add del mod">
          <ac:chgData name="Municipal Dreams" userId="8c6f6942fdd0ad28" providerId="LiveId" clId="{EBEE2DDD-E5B8-4E52-86F1-68FD503ADFDE}" dt="2018-10-22T14:10:29.872" v="12" actId="478"/>
          <ac:spMkLst>
            <pc:docMk/>
            <pc:sldMk cId="969497377" sldId="324"/>
            <ac:spMk id="5" creationId="{557A13D4-2E06-4131-98E6-7E70B13E0386}"/>
          </ac:spMkLst>
        </pc:spChg>
        <pc:spChg chg="add">
          <ac:chgData name="Municipal Dreams" userId="8c6f6942fdd0ad28" providerId="LiveId" clId="{EBEE2DDD-E5B8-4E52-86F1-68FD503ADFDE}" dt="2018-10-22T14:10:31.387" v="13"/>
          <ac:spMkLst>
            <pc:docMk/>
            <pc:sldMk cId="969497377" sldId="324"/>
            <ac:spMk id="7" creationId="{D880EED9-B1B4-42D2-993A-EF158D4229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98A76-DCA9-469E-A5A3-EE53A4D78E17}" type="datetimeFigureOut">
              <a:rPr lang="en-GB" smtClean="0"/>
              <a:t>23/10/2018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D7C80-6D77-4FED-A681-3455172E8020}" type="slidenum">
              <a:rPr lang="en-GB" smtClean="0"/>
              <a:t>‹#›</a:t>
            </a:fld>
            <a:endParaRPr lang="en-GB"/>
          </a:p>
        </p:txBody>
      </p:sp>
    </p:spTree>
    <p:extLst>
      <p:ext uri="{BB962C8B-B14F-4D97-AF65-F5344CB8AC3E}">
        <p14:creationId xmlns:p14="http://schemas.microsoft.com/office/powerpoint/2010/main" val="13381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a:p>
        </p:txBody>
      </p:sp>
    </p:spTree>
    <p:extLst>
      <p:ext uri="{BB962C8B-B14F-4D97-AF65-F5344CB8AC3E}">
        <p14:creationId xmlns:p14="http://schemas.microsoft.com/office/powerpoint/2010/main" val="198030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13</a:t>
            </a:fld>
            <a:endParaRPr lang="en-US"/>
          </a:p>
        </p:txBody>
      </p:sp>
    </p:spTree>
    <p:extLst>
      <p:ext uri="{BB962C8B-B14F-4D97-AF65-F5344CB8AC3E}">
        <p14:creationId xmlns:p14="http://schemas.microsoft.com/office/powerpoint/2010/main" val="161519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a:t>
            </a:fld>
            <a:endParaRPr lang="en-US"/>
          </a:p>
        </p:txBody>
      </p:sp>
    </p:spTree>
    <p:extLst>
      <p:ext uri="{BB962C8B-B14F-4D97-AF65-F5344CB8AC3E}">
        <p14:creationId xmlns:p14="http://schemas.microsoft.com/office/powerpoint/2010/main" val="79606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a:t>
            </a:fld>
            <a:endParaRPr lang="en-US"/>
          </a:p>
        </p:txBody>
      </p:sp>
    </p:spTree>
    <p:extLst>
      <p:ext uri="{BB962C8B-B14F-4D97-AF65-F5344CB8AC3E}">
        <p14:creationId xmlns:p14="http://schemas.microsoft.com/office/powerpoint/2010/main" val="394776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67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6</a:t>
            </a:fld>
            <a:endParaRPr lang="en-US"/>
          </a:p>
        </p:txBody>
      </p:sp>
    </p:spTree>
    <p:extLst>
      <p:ext uri="{BB962C8B-B14F-4D97-AF65-F5344CB8AC3E}">
        <p14:creationId xmlns:p14="http://schemas.microsoft.com/office/powerpoint/2010/main" val="48947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a:t>
            </a:fld>
            <a:endParaRPr lang="en-US"/>
          </a:p>
        </p:txBody>
      </p:sp>
    </p:spTree>
    <p:extLst>
      <p:ext uri="{BB962C8B-B14F-4D97-AF65-F5344CB8AC3E}">
        <p14:creationId xmlns:p14="http://schemas.microsoft.com/office/powerpoint/2010/main" val="269695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5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11</a:t>
            </a:fld>
            <a:endParaRPr lang="en-US"/>
          </a:p>
        </p:txBody>
      </p:sp>
    </p:spTree>
    <p:extLst>
      <p:ext uri="{BB962C8B-B14F-4D97-AF65-F5344CB8AC3E}">
        <p14:creationId xmlns:p14="http://schemas.microsoft.com/office/powerpoint/2010/main" val="4713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12</a:t>
            </a:fld>
            <a:endParaRPr lang="en-US"/>
          </a:p>
        </p:txBody>
      </p:sp>
    </p:spTree>
    <p:extLst>
      <p:ext uri="{BB962C8B-B14F-4D97-AF65-F5344CB8AC3E}">
        <p14:creationId xmlns:p14="http://schemas.microsoft.com/office/powerpoint/2010/main" val="171033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03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10/23/2018</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4515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10/23/2018</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64013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10/23/2018</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7998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906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10/23/2018</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035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10/23/2018</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19152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10/23/2018</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04416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10/23/2018</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543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10/23/2018</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67726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448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10/23/2018</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470147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7085" y="1909346"/>
            <a:ext cx="7365534" cy="3383280"/>
          </a:xfrm>
        </p:spPr>
        <p:txBody>
          <a:bodyPr>
            <a:normAutofit/>
          </a:bodyPr>
          <a:lstStyle/>
          <a:p>
            <a:r>
              <a:rPr lang="en-GB" sz="4400" dirty="0"/>
              <a:t>Why Build Social Housing</a:t>
            </a:r>
            <a:endParaRPr lang="en-US" sz="4400" dirty="0"/>
          </a:p>
        </p:txBody>
      </p:sp>
      <p:sp>
        <p:nvSpPr>
          <p:cNvPr id="3" name="Subtitle 2">
            <a:extLst>
              <a:ext uri="{FF2B5EF4-FFF2-40B4-BE49-F238E27FC236}">
                <a16:creationId xmlns:a16="http://schemas.microsoft.com/office/drawing/2014/main" xmlns="" id="{9DA03A9E-0A7A-4803-AB8B-0C4D2046A343}"/>
              </a:ext>
            </a:extLst>
          </p:cNvPr>
          <p:cNvSpPr>
            <a:spLocks noGrp="1"/>
          </p:cNvSpPr>
          <p:nvPr>
            <p:ph type="subTitle" idx="1"/>
          </p:nvPr>
        </p:nvSpPr>
        <p:spPr>
          <a:xfrm>
            <a:off x="587085" y="5404961"/>
            <a:ext cx="9604310" cy="457200"/>
          </a:xfrm>
        </p:spPr>
        <p:txBody>
          <a:bodyPr/>
          <a:lstStyle/>
          <a:p>
            <a:r>
              <a:rPr lang="en-GB" b="1" dirty="0"/>
              <a:t> </a:t>
            </a:r>
            <a:endParaRPr lang="en-GB" dirty="0"/>
          </a:p>
        </p:txBody>
      </p:sp>
      <p:pic>
        <p:nvPicPr>
          <p:cNvPr id="5" name="Picture 4">
            <a:extLst>
              <a:ext uri="{FF2B5EF4-FFF2-40B4-BE49-F238E27FC236}">
                <a16:creationId xmlns:a16="http://schemas.microsoft.com/office/drawing/2014/main" xmlns="" id="{3ED5D124-16E3-4E3B-8B62-FDF247824855}"/>
              </a:ext>
            </a:extLst>
          </p:cNvPr>
          <p:cNvPicPr>
            <a:picLocks noChangeAspect="1"/>
          </p:cNvPicPr>
          <p:nvPr/>
        </p:nvPicPr>
        <p:blipFill>
          <a:blip r:embed="rId2"/>
          <a:stretch>
            <a:fillRect/>
          </a:stretch>
        </p:blipFill>
        <p:spPr>
          <a:xfrm>
            <a:off x="8364680" y="968236"/>
            <a:ext cx="3240235" cy="4893925"/>
          </a:xfrm>
          <a:prstGeom prst="rect">
            <a:avLst/>
          </a:prstGeom>
        </p:spPr>
      </p:pic>
    </p:spTree>
    <p:extLst>
      <p:ext uri="{BB962C8B-B14F-4D97-AF65-F5344CB8AC3E}">
        <p14:creationId xmlns:p14="http://schemas.microsoft.com/office/powerpoint/2010/main" val="187943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46C9FFA-4F35-4A9E-BBF5-670000D0B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62" y="2032023"/>
            <a:ext cx="3093370" cy="2163489"/>
          </a:xfrm>
          <a:prstGeom prst="rect">
            <a:avLst/>
          </a:prstGeom>
        </p:spPr>
      </p:pic>
      <p:pic>
        <p:nvPicPr>
          <p:cNvPr id="2" name="Picture 1">
            <a:extLst>
              <a:ext uri="{FF2B5EF4-FFF2-40B4-BE49-F238E27FC236}">
                <a16:creationId xmlns:a16="http://schemas.microsoft.com/office/drawing/2014/main" xmlns="" id="{B045B08C-5374-4AAD-BE03-D6AA1736E6F4}"/>
              </a:ext>
            </a:extLst>
          </p:cNvPr>
          <p:cNvPicPr>
            <a:picLocks noChangeAspect="1"/>
          </p:cNvPicPr>
          <p:nvPr/>
        </p:nvPicPr>
        <p:blipFill>
          <a:blip r:embed="rId3"/>
          <a:stretch>
            <a:fillRect/>
          </a:stretch>
        </p:blipFill>
        <p:spPr>
          <a:xfrm>
            <a:off x="3559015" y="1564878"/>
            <a:ext cx="1992499" cy="3198315"/>
          </a:xfrm>
          <a:prstGeom prst="rect">
            <a:avLst/>
          </a:prstGeom>
        </p:spPr>
      </p:pic>
      <p:pic>
        <p:nvPicPr>
          <p:cNvPr id="9" name="Picture 8">
            <a:extLst>
              <a:ext uri="{FF2B5EF4-FFF2-40B4-BE49-F238E27FC236}">
                <a16:creationId xmlns:a16="http://schemas.microsoft.com/office/drawing/2014/main" xmlns="" id="{200281C6-207B-4C7F-8474-DD092D536E03}"/>
              </a:ext>
            </a:extLst>
          </p:cNvPr>
          <p:cNvPicPr>
            <a:picLocks noChangeAspect="1"/>
          </p:cNvPicPr>
          <p:nvPr/>
        </p:nvPicPr>
        <p:blipFill>
          <a:blip r:embed="rId4"/>
          <a:stretch>
            <a:fillRect/>
          </a:stretch>
        </p:blipFill>
        <p:spPr>
          <a:xfrm>
            <a:off x="9682883" y="1564878"/>
            <a:ext cx="2118633" cy="3193191"/>
          </a:xfrm>
          <a:prstGeom prst="rect">
            <a:avLst/>
          </a:prstGeom>
        </p:spPr>
      </p:pic>
      <p:pic>
        <p:nvPicPr>
          <p:cNvPr id="5" name="Picture 4">
            <a:extLst>
              <a:ext uri="{FF2B5EF4-FFF2-40B4-BE49-F238E27FC236}">
                <a16:creationId xmlns:a16="http://schemas.microsoft.com/office/drawing/2014/main" xmlns="" id="{3485C62D-8B05-43E1-8845-9BAF51A369A8}"/>
              </a:ext>
            </a:extLst>
          </p:cNvPr>
          <p:cNvPicPr>
            <a:picLocks noChangeAspect="1"/>
          </p:cNvPicPr>
          <p:nvPr/>
        </p:nvPicPr>
        <p:blipFill>
          <a:blip r:embed="rId5"/>
          <a:stretch>
            <a:fillRect/>
          </a:stretch>
        </p:blipFill>
        <p:spPr>
          <a:xfrm>
            <a:off x="6765598" y="3413580"/>
            <a:ext cx="2434967" cy="1907868"/>
          </a:xfrm>
          <a:prstGeom prst="rect">
            <a:avLst/>
          </a:prstGeom>
        </p:spPr>
      </p:pic>
      <p:pic>
        <p:nvPicPr>
          <p:cNvPr id="3" name="Picture 2">
            <a:extLst>
              <a:ext uri="{FF2B5EF4-FFF2-40B4-BE49-F238E27FC236}">
                <a16:creationId xmlns:a16="http://schemas.microsoft.com/office/drawing/2014/main" xmlns="" id="{A85A4A46-6274-49C4-94C0-0682692732D7}"/>
              </a:ext>
            </a:extLst>
          </p:cNvPr>
          <p:cNvPicPr>
            <a:picLocks noChangeAspect="1"/>
          </p:cNvPicPr>
          <p:nvPr/>
        </p:nvPicPr>
        <p:blipFill>
          <a:blip r:embed="rId6"/>
          <a:stretch>
            <a:fillRect/>
          </a:stretch>
        </p:blipFill>
        <p:spPr>
          <a:xfrm>
            <a:off x="5974889" y="835934"/>
            <a:ext cx="1871229" cy="2533956"/>
          </a:xfrm>
          <a:prstGeom prst="rect">
            <a:avLst/>
          </a:prstGeom>
        </p:spPr>
      </p:pic>
      <p:sp>
        <p:nvSpPr>
          <p:cNvPr id="10" name="Rectangle 9">
            <a:extLst>
              <a:ext uri="{FF2B5EF4-FFF2-40B4-BE49-F238E27FC236}">
                <a16:creationId xmlns:a16="http://schemas.microsoft.com/office/drawing/2014/main" xmlns="" id="{8E9E1AB2-F4EE-4754-A0FB-8A418B6FF850}"/>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Impact of War</a:t>
            </a:r>
          </a:p>
        </p:txBody>
      </p:sp>
    </p:spTree>
    <p:extLst>
      <p:ext uri="{BB962C8B-B14F-4D97-AF65-F5344CB8AC3E}">
        <p14:creationId xmlns:p14="http://schemas.microsoft.com/office/powerpoint/2010/main" val="409050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39154" y="1645520"/>
            <a:ext cx="5765122" cy="3566959"/>
          </a:xfrm>
          <a:prstGeom prst="rect">
            <a:avLst/>
          </a:prstGeom>
        </p:spPr>
      </p:pic>
      <p:sp>
        <p:nvSpPr>
          <p:cNvPr id="7" name="Rectangle 6"/>
          <p:cNvSpPr/>
          <p:nvPr/>
        </p:nvSpPr>
        <p:spPr>
          <a:xfrm>
            <a:off x="666103" y="2246785"/>
            <a:ext cx="4611750" cy="2246769"/>
          </a:xfrm>
          <a:prstGeom prst="rect">
            <a:avLst/>
          </a:prstGeom>
        </p:spPr>
        <p:txBody>
          <a:bodyPr wrap="square">
            <a:spAutoFit/>
          </a:bodyPr>
          <a:lstStyle/>
          <a:p>
            <a:r>
              <a:rPr lang="en-GB" sz="1400" i="1" dirty="0">
                <a:latin typeface="Calibri" panose="020F0502020204030204" pitchFamily="34" charset="0"/>
                <a:cs typeface="Times New Roman" panose="02020603050405020304" pitchFamily="18" charset="0"/>
              </a:rPr>
              <a:t>You have castrated communities. You have colonies of low income people, living in houses provided by the local authorities, and you have the higher income groups living in their own colonies. This segregation of the different income groups is a wholly evil thing, from a civilised point of view…</a:t>
            </a:r>
          </a:p>
          <a:p>
            <a:r>
              <a:rPr lang="en-GB" sz="1400" i="1" dirty="0">
                <a:latin typeface="Calibri" panose="020F0502020204030204" pitchFamily="34" charset="0"/>
                <a:cs typeface="Times New Roman" panose="02020603050405020304" pitchFamily="18" charset="0"/>
              </a:rPr>
              <a:t>We should try to introduce what was always the lovely feature of English and Welsh villages, where the doctor, the grocer, the butcher and the farm labourer all lived in the same street –the living tapestry of a mixed community. </a:t>
            </a:r>
          </a:p>
          <a:p>
            <a:pPr algn="r"/>
            <a:r>
              <a:rPr lang="en-GB" sz="1400" b="1" dirty="0">
                <a:latin typeface="Calibri" panose="020F0502020204030204" pitchFamily="34" charset="0"/>
                <a:ea typeface="Calibri" panose="020F0502020204030204" pitchFamily="34" charset="0"/>
                <a:cs typeface="Times New Roman" panose="02020603050405020304" pitchFamily="18" charset="0"/>
              </a:rPr>
              <a:t>Nye Bevan</a:t>
            </a:r>
            <a:endParaRPr lang="en-GB" sz="1400" i="1" dirty="0">
              <a:latin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61BDF3E4-CB98-4690-924C-209FEBA69ADD}"/>
              </a:ext>
            </a:extLst>
          </p:cNvPr>
          <p:cNvSpPr/>
          <p:nvPr/>
        </p:nvSpPr>
        <p:spPr>
          <a:xfrm>
            <a:off x="629229" y="365934"/>
            <a:ext cx="5167564"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lang="en-GB" sz="2400" b="1" dirty="0">
                <a:solidFill>
                  <a:srgbClr val="0070C0"/>
                </a:solidFill>
                <a:latin typeface="Calibri" panose="020F0502020204030204" pitchFamily="34" charset="0"/>
                <a:cs typeface="Times New Roman" panose="02020603050405020304" pitchFamily="18" charset="0"/>
              </a:rPr>
              <a:t>Post-War Social Democracy</a:t>
            </a:r>
            <a:endPar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0A34F777-7C07-41B8-A0B9-6260D74F1DB5}"/>
              </a:ext>
            </a:extLst>
          </p:cNvPr>
          <p:cNvSpPr txBox="1">
            <a:spLocks/>
          </p:cNvSpPr>
          <p:nvPr/>
        </p:nvSpPr>
        <p:spPr>
          <a:xfrm>
            <a:off x="7186494" y="928077"/>
            <a:ext cx="3582701" cy="31265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US" sz="1800" dirty="0">
                <a:solidFill>
                  <a:schemeClr val="accent1"/>
                </a:solidFill>
                <a:latin typeface="Calibri" panose="020F0502020204030204" pitchFamily="34" charset="0"/>
                <a:cs typeface="Times New Roman" panose="02020603050405020304" pitchFamily="18" charset="0"/>
              </a:rPr>
              <a:t>Mixed communities and ‘general needs’ </a:t>
            </a:r>
          </a:p>
        </p:txBody>
      </p:sp>
    </p:spTree>
    <p:extLst>
      <p:ext uri="{BB962C8B-B14F-4D97-AF65-F5344CB8AC3E}">
        <p14:creationId xmlns:p14="http://schemas.microsoft.com/office/powerpoint/2010/main" val="27135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803" y="3000844"/>
            <a:ext cx="3258550" cy="21231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199" y="305567"/>
            <a:ext cx="3789348" cy="2123149"/>
          </a:xfrm>
          <a:prstGeom prst="rect">
            <a:avLst/>
          </a:prstGeom>
        </p:spPr>
      </p:pic>
      <p:sp>
        <p:nvSpPr>
          <p:cNvPr id="8" name="Rectangle 7"/>
          <p:cNvSpPr/>
          <p:nvPr/>
        </p:nvSpPr>
        <p:spPr>
          <a:xfrm>
            <a:off x="6576971" y="5276131"/>
            <a:ext cx="4861050"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Birmingham and Manchester </a:t>
            </a:r>
            <a:r>
              <a:rPr lang="en-GB" sz="1100" dirty="0">
                <a:latin typeface="Calibri" panose="020F0502020204030204" pitchFamily="34" charset="0"/>
                <a:cs typeface="Times New Roman" panose="02020603050405020304" pitchFamily="18" charset="0"/>
              </a:rPr>
              <a:t>(Images by Nick Hedges for Shelter, c1968)</a:t>
            </a:r>
          </a:p>
        </p:txBody>
      </p:sp>
      <p:pic>
        <p:nvPicPr>
          <p:cNvPr id="2" name="Picture 1">
            <a:extLst>
              <a:ext uri="{FF2B5EF4-FFF2-40B4-BE49-F238E27FC236}">
                <a16:creationId xmlns:a16="http://schemas.microsoft.com/office/drawing/2014/main" xmlns="" id="{F3EAF4D9-FD9B-4A86-8488-3DC957012FDF}"/>
              </a:ext>
            </a:extLst>
          </p:cNvPr>
          <p:cNvPicPr>
            <a:picLocks noChangeAspect="1"/>
          </p:cNvPicPr>
          <p:nvPr/>
        </p:nvPicPr>
        <p:blipFill>
          <a:blip r:embed="rId5"/>
          <a:stretch>
            <a:fillRect/>
          </a:stretch>
        </p:blipFill>
        <p:spPr>
          <a:xfrm>
            <a:off x="349530" y="1047628"/>
            <a:ext cx="2141999" cy="2555068"/>
          </a:xfrm>
          <a:prstGeom prst="rect">
            <a:avLst/>
          </a:prstGeom>
        </p:spPr>
      </p:pic>
      <p:pic>
        <p:nvPicPr>
          <p:cNvPr id="3" name="Picture 2">
            <a:extLst>
              <a:ext uri="{FF2B5EF4-FFF2-40B4-BE49-F238E27FC236}">
                <a16:creationId xmlns:a16="http://schemas.microsoft.com/office/drawing/2014/main" xmlns="" id="{6DFE1027-D0C5-4576-BF0D-EABA3D0DBEF7}"/>
              </a:ext>
            </a:extLst>
          </p:cNvPr>
          <p:cNvPicPr>
            <a:picLocks noChangeAspect="1"/>
          </p:cNvPicPr>
          <p:nvPr/>
        </p:nvPicPr>
        <p:blipFill>
          <a:blip r:embed="rId6"/>
          <a:stretch>
            <a:fillRect/>
          </a:stretch>
        </p:blipFill>
        <p:spPr>
          <a:xfrm>
            <a:off x="1170122" y="3759113"/>
            <a:ext cx="2772362" cy="1954776"/>
          </a:xfrm>
          <a:prstGeom prst="rect">
            <a:avLst/>
          </a:prstGeom>
        </p:spPr>
      </p:pic>
      <p:pic>
        <p:nvPicPr>
          <p:cNvPr id="5" name="Picture 4">
            <a:extLst>
              <a:ext uri="{FF2B5EF4-FFF2-40B4-BE49-F238E27FC236}">
                <a16:creationId xmlns:a16="http://schemas.microsoft.com/office/drawing/2014/main" xmlns="" id="{30E534E7-3D85-4347-A5CF-0393E391F1B9}"/>
              </a:ext>
            </a:extLst>
          </p:cNvPr>
          <p:cNvPicPr>
            <a:picLocks noChangeAspect="1"/>
          </p:cNvPicPr>
          <p:nvPr/>
        </p:nvPicPr>
        <p:blipFill>
          <a:blip r:embed="rId7"/>
          <a:stretch>
            <a:fillRect/>
          </a:stretch>
        </p:blipFill>
        <p:spPr>
          <a:xfrm>
            <a:off x="2869545" y="934844"/>
            <a:ext cx="1912180" cy="2637618"/>
          </a:xfrm>
          <a:prstGeom prst="rect">
            <a:avLst/>
          </a:prstGeom>
        </p:spPr>
      </p:pic>
      <p:pic>
        <p:nvPicPr>
          <p:cNvPr id="7" name="Picture 6">
            <a:extLst>
              <a:ext uri="{FF2B5EF4-FFF2-40B4-BE49-F238E27FC236}">
                <a16:creationId xmlns:a16="http://schemas.microsoft.com/office/drawing/2014/main" xmlns="" id="{E122D193-FC84-48F3-B07E-A2D0B5CCA117}"/>
              </a:ext>
            </a:extLst>
          </p:cNvPr>
          <p:cNvPicPr>
            <a:picLocks noChangeAspect="1"/>
          </p:cNvPicPr>
          <p:nvPr/>
        </p:nvPicPr>
        <p:blipFill>
          <a:blip r:embed="rId8"/>
          <a:stretch>
            <a:fillRect/>
          </a:stretch>
        </p:blipFill>
        <p:spPr>
          <a:xfrm>
            <a:off x="5406189" y="2651534"/>
            <a:ext cx="3291194" cy="2123149"/>
          </a:xfrm>
          <a:prstGeom prst="rect">
            <a:avLst/>
          </a:prstGeom>
        </p:spPr>
      </p:pic>
      <p:sp>
        <p:nvSpPr>
          <p:cNvPr id="14" name="Rectangle 13">
            <a:extLst>
              <a:ext uri="{FF2B5EF4-FFF2-40B4-BE49-F238E27FC236}">
                <a16:creationId xmlns:a16="http://schemas.microsoft.com/office/drawing/2014/main" xmlns="" id="{52497868-3D96-45D0-BAE4-C3F86111E57D}"/>
              </a:ext>
            </a:extLst>
          </p:cNvPr>
          <p:cNvSpPr/>
          <p:nvPr/>
        </p:nvSpPr>
        <p:spPr>
          <a:xfrm>
            <a:off x="1992799" y="5812799"/>
            <a:ext cx="1187697" cy="281231"/>
          </a:xfrm>
          <a:prstGeom prst="rect">
            <a:avLst/>
          </a:prstGeom>
        </p:spPr>
        <p:txBody>
          <a:bodyPr wrap="non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Leicester, 1950s</a:t>
            </a:r>
          </a:p>
        </p:txBody>
      </p:sp>
      <p:sp>
        <p:nvSpPr>
          <p:cNvPr id="11" name="Rectangle 10">
            <a:extLst>
              <a:ext uri="{FF2B5EF4-FFF2-40B4-BE49-F238E27FC236}">
                <a16:creationId xmlns:a16="http://schemas.microsoft.com/office/drawing/2014/main" xmlns="" id="{AF271662-BE57-4241-AC14-27C5DBC4A942}"/>
              </a:ext>
            </a:extLst>
          </p:cNvPr>
          <p:cNvSpPr/>
          <p:nvPr/>
        </p:nvSpPr>
        <p:spPr>
          <a:xfrm>
            <a:off x="629229" y="365934"/>
            <a:ext cx="53725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Persistence of the Slums </a:t>
            </a:r>
          </a:p>
        </p:txBody>
      </p:sp>
    </p:spTree>
    <p:extLst>
      <p:ext uri="{BB962C8B-B14F-4D97-AF65-F5344CB8AC3E}">
        <p14:creationId xmlns:p14="http://schemas.microsoft.com/office/powerpoint/2010/main" val="195661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103" y="2246785"/>
            <a:ext cx="3465322" cy="1815882"/>
          </a:xfrm>
          <a:prstGeom prst="rect">
            <a:avLst/>
          </a:prstGeom>
        </p:spPr>
        <p:txBody>
          <a:bodyPr wrap="square">
            <a:spAutoFit/>
          </a:bodyPr>
          <a:lstStyle/>
          <a:p>
            <a:r>
              <a:rPr lang="en-GB" sz="1400" i="1" dirty="0">
                <a:latin typeface="Calibri" panose="020F0502020204030204" pitchFamily="34" charset="0"/>
                <a:cs typeface="Times New Roman" panose="02020603050405020304" pitchFamily="18" charset="0"/>
              </a:rPr>
              <a:t>Housing is the first of the social services. It is also one of the keys to increased productivity. Work, family life, health and education are all undermined by overcrowded homes. Therefore a Conservative and Unionist Government will give housing a priority second only to national defence.</a:t>
            </a:r>
          </a:p>
          <a:p>
            <a:pPr algn="r"/>
            <a:r>
              <a:rPr lang="en-GB" sz="1400" b="1" dirty="0">
                <a:latin typeface="Calibri" panose="020F0502020204030204" pitchFamily="34" charset="0"/>
                <a:ea typeface="Calibri" panose="020F0502020204030204" pitchFamily="34" charset="0"/>
                <a:cs typeface="Times New Roman" panose="02020603050405020304" pitchFamily="18" charset="0"/>
              </a:rPr>
              <a:t>Conservative Party manifesto, 1951</a:t>
            </a:r>
            <a:endParaRPr lang="en-GB" sz="1400" i="1" dirty="0">
              <a:latin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8E08BF08-5BDC-41C8-AF22-21F46BB39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855" y="1471350"/>
            <a:ext cx="3110529" cy="3667907"/>
          </a:xfrm>
          <a:prstGeom prst="rect">
            <a:avLst/>
          </a:prstGeom>
        </p:spPr>
      </p:pic>
      <p:pic>
        <p:nvPicPr>
          <p:cNvPr id="6" name="Picture 5">
            <a:extLst>
              <a:ext uri="{FF2B5EF4-FFF2-40B4-BE49-F238E27FC236}">
                <a16:creationId xmlns:a16="http://schemas.microsoft.com/office/drawing/2014/main" xmlns="" id="{B6E43DB6-CD7E-4AC8-BC8E-CA5C4E72C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458" y="1272866"/>
            <a:ext cx="2814439" cy="4064877"/>
          </a:xfrm>
          <a:prstGeom prst="rect">
            <a:avLst/>
          </a:prstGeom>
        </p:spPr>
      </p:pic>
      <p:sp>
        <p:nvSpPr>
          <p:cNvPr id="8" name="Rectangle 7">
            <a:extLst>
              <a:ext uri="{FF2B5EF4-FFF2-40B4-BE49-F238E27FC236}">
                <a16:creationId xmlns:a16="http://schemas.microsoft.com/office/drawing/2014/main" xmlns="" id="{690DD538-33FD-4587-99E5-6DC20E091175}"/>
              </a:ext>
            </a:extLst>
          </p:cNvPr>
          <p:cNvSpPr/>
          <p:nvPr/>
        </p:nvSpPr>
        <p:spPr>
          <a:xfrm>
            <a:off x="629229" y="365934"/>
            <a:ext cx="5167564"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lang="en-GB" sz="2400" b="1" dirty="0">
                <a:solidFill>
                  <a:srgbClr val="0070C0"/>
                </a:solidFill>
                <a:latin typeface="Calibri" panose="020F0502020204030204" pitchFamily="34" charset="0"/>
                <a:cs typeface="Times New Roman" panose="02020603050405020304" pitchFamily="18" charset="0"/>
              </a:rPr>
              <a:t>Post-War Conservatism</a:t>
            </a:r>
            <a:endPar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92182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1D73A428-DAE4-436C-B644-7C48DEF69BA1}"/>
              </a:ext>
            </a:extLst>
          </p:cNvPr>
          <p:cNvSpPr/>
          <p:nvPr/>
        </p:nvSpPr>
        <p:spPr>
          <a:xfrm>
            <a:off x="5386589" y="817533"/>
            <a:ext cx="1269194" cy="338554"/>
          </a:xfrm>
          <a:prstGeom prst="rect">
            <a:avLst/>
          </a:prstGeom>
        </p:spPr>
        <p:txBody>
          <a:bodyPr wrap="none">
            <a:spAutoFit/>
          </a:bodyPr>
          <a:lstStyle/>
          <a:p>
            <a:r>
              <a:rPr lang="en-GB" sz="1600" b="1" dirty="0">
                <a:solidFill>
                  <a:schemeClr val="accent1"/>
                </a:solidFill>
                <a:latin typeface="Calibri" panose="020F0502020204030204" pitchFamily="34" charset="0"/>
                <a:ea typeface="+mj-ea"/>
                <a:cs typeface="Times New Roman" panose="02020603050405020304" pitchFamily="18" charset="0"/>
              </a:rPr>
              <a:t>Right to Buy </a:t>
            </a:r>
          </a:p>
        </p:txBody>
      </p:sp>
      <p:pic>
        <p:nvPicPr>
          <p:cNvPr id="4" name="Picture 3">
            <a:extLst>
              <a:ext uri="{FF2B5EF4-FFF2-40B4-BE49-F238E27FC236}">
                <a16:creationId xmlns:a16="http://schemas.microsoft.com/office/drawing/2014/main" xmlns="" id="{4C749F27-AA0C-4D31-A03D-51A3F75AC11F}"/>
              </a:ext>
            </a:extLst>
          </p:cNvPr>
          <p:cNvPicPr>
            <a:picLocks noChangeAspect="1"/>
          </p:cNvPicPr>
          <p:nvPr/>
        </p:nvPicPr>
        <p:blipFill>
          <a:blip r:embed="rId2"/>
          <a:stretch>
            <a:fillRect/>
          </a:stretch>
        </p:blipFill>
        <p:spPr>
          <a:xfrm>
            <a:off x="2242451" y="3616932"/>
            <a:ext cx="3778735" cy="2456177"/>
          </a:xfrm>
          <a:prstGeom prst="rect">
            <a:avLst/>
          </a:prstGeom>
        </p:spPr>
      </p:pic>
      <p:sp>
        <p:nvSpPr>
          <p:cNvPr id="6" name="Rectangle 5">
            <a:extLst>
              <a:ext uri="{FF2B5EF4-FFF2-40B4-BE49-F238E27FC236}">
                <a16:creationId xmlns:a16="http://schemas.microsoft.com/office/drawing/2014/main" xmlns="" id="{77AB06EB-3F8C-4B4E-97C4-BCF9B6774ED4}"/>
              </a:ext>
            </a:extLst>
          </p:cNvPr>
          <p:cNvSpPr/>
          <p:nvPr/>
        </p:nvSpPr>
        <p:spPr>
          <a:xfrm>
            <a:off x="629228" y="365934"/>
            <a:ext cx="5466772" cy="470000"/>
          </a:xfrm>
          <a:prstGeom prst="rect">
            <a:avLst/>
          </a:prstGeom>
        </p:spPr>
        <p:txBody>
          <a:bodyPr wrap="square">
            <a:spAutoFit/>
          </a:bodyPr>
          <a:lstStyle/>
          <a:p>
            <a:pPr lvl="0">
              <a:lnSpc>
                <a:spcPct val="107000"/>
              </a:lnSpc>
              <a:spcBef>
                <a:spcPct val="0"/>
              </a:spcBef>
              <a:spcAft>
                <a:spcPts val="800"/>
              </a:spcAft>
              <a:defRPr/>
            </a:pPr>
            <a:r>
              <a:rPr lang="en-GB" sz="2400" b="1" dirty="0">
                <a:solidFill>
                  <a:srgbClr val="0070C0"/>
                </a:solidFill>
                <a:latin typeface="Calibri" panose="020F0502020204030204" pitchFamily="34" charset="0"/>
                <a:cs typeface="Times New Roman" panose="02020603050405020304" pitchFamily="18" charset="0"/>
              </a:rPr>
              <a:t>Since 1979</a:t>
            </a:r>
          </a:p>
        </p:txBody>
      </p:sp>
      <p:pic>
        <p:nvPicPr>
          <p:cNvPr id="7" name="Picture 6">
            <a:extLst>
              <a:ext uri="{FF2B5EF4-FFF2-40B4-BE49-F238E27FC236}">
                <a16:creationId xmlns:a16="http://schemas.microsoft.com/office/drawing/2014/main" xmlns="" id="{3EC7541C-A775-4F24-86D8-04CDCEF46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5" y="1605655"/>
            <a:ext cx="5019675" cy="3114675"/>
          </a:xfrm>
          <a:prstGeom prst="rect">
            <a:avLst/>
          </a:prstGeom>
        </p:spPr>
      </p:pic>
      <p:pic>
        <p:nvPicPr>
          <p:cNvPr id="3" name="Picture 2">
            <a:extLst>
              <a:ext uri="{FF2B5EF4-FFF2-40B4-BE49-F238E27FC236}">
                <a16:creationId xmlns:a16="http://schemas.microsoft.com/office/drawing/2014/main" xmlns="" id="{35B17FA5-A56A-4B04-A30C-4DAFC27F1E8C}"/>
              </a:ext>
            </a:extLst>
          </p:cNvPr>
          <p:cNvPicPr>
            <a:picLocks noChangeAspect="1"/>
          </p:cNvPicPr>
          <p:nvPr/>
        </p:nvPicPr>
        <p:blipFill>
          <a:blip r:embed="rId4"/>
          <a:stretch>
            <a:fillRect/>
          </a:stretch>
        </p:blipFill>
        <p:spPr>
          <a:xfrm>
            <a:off x="535473" y="1137686"/>
            <a:ext cx="2202872" cy="2854293"/>
          </a:xfrm>
          <a:prstGeom prst="rect">
            <a:avLst/>
          </a:prstGeom>
        </p:spPr>
      </p:pic>
    </p:spTree>
    <p:extLst>
      <p:ext uri="{BB962C8B-B14F-4D97-AF65-F5344CB8AC3E}">
        <p14:creationId xmlns:p14="http://schemas.microsoft.com/office/powerpoint/2010/main" val="391672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D3BBD59-D8FC-49F1-A83C-F49195CEC993}"/>
              </a:ext>
            </a:extLst>
          </p:cNvPr>
          <p:cNvPicPr>
            <a:picLocks noChangeAspect="1"/>
          </p:cNvPicPr>
          <p:nvPr/>
        </p:nvPicPr>
        <p:blipFill>
          <a:blip r:embed="rId2"/>
          <a:stretch>
            <a:fillRect/>
          </a:stretch>
        </p:blipFill>
        <p:spPr>
          <a:xfrm>
            <a:off x="2779488" y="1725020"/>
            <a:ext cx="6633023" cy="3407959"/>
          </a:xfrm>
          <a:prstGeom prst="rect">
            <a:avLst/>
          </a:prstGeom>
        </p:spPr>
      </p:pic>
      <p:sp>
        <p:nvSpPr>
          <p:cNvPr id="6" name="Rectangle 5">
            <a:extLst>
              <a:ext uri="{FF2B5EF4-FFF2-40B4-BE49-F238E27FC236}">
                <a16:creationId xmlns:a16="http://schemas.microsoft.com/office/drawing/2014/main" xmlns="" id="{820A8111-189E-4C9B-8F9C-4105F02081A4}"/>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Why </a:t>
            </a:r>
            <a:r>
              <a:rPr lang="en-GB" sz="2400" b="1" dirty="0" err="1">
                <a:solidFill>
                  <a:srgbClr val="0070C0"/>
                </a:solidFill>
                <a:latin typeface="Calibri" panose="020F0502020204030204" pitchFamily="34" charset="0"/>
                <a:cs typeface="Times New Roman" panose="02020603050405020304" pitchFamily="18" charset="0"/>
              </a:rPr>
              <a:t>socia</a:t>
            </a: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l housing? </a:t>
            </a:r>
          </a:p>
        </p:txBody>
      </p:sp>
    </p:spTree>
    <p:extLst>
      <p:ext uri="{BB962C8B-B14F-4D97-AF65-F5344CB8AC3E}">
        <p14:creationId xmlns:p14="http://schemas.microsoft.com/office/powerpoint/2010/main" val="20620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330" y="1128117"/>
            <a:ext cx="2510836" cy="20161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228" y="3429001"/>
            <a:ext cx="2523098" cy="1892324"/>
          </a:xfrm>
          <a:prstGeom prst="rect">
            <a:avLst/>
          </a:prstGeom>
        </p:spPr>
      </p:pic>
      <p:sp>
        <p:nvSpPr>
          <p:cNvPr id="8" name="Rectangle 7">
            <a:extLst>
              <a:ext uri="{FF2B5EF4-FFF2-40B4-BE49-F238E27FC236}">
                <a16:creationId xmlns:a16="http://schemas.microsoft.com/office/drawing/2014/main" xmlns="" id="{E53C8EB7-4D40-4691-91BC-99B98121D325}"/>
              </a:ext>
            </a:extLst>
          </p:cNvPr>
          <p:cNvSpPr/>
          <p:nvPr/>
        </p:nvSpPr>
        <p:spPr>
          <a:xfrm>
            <a:off x="4710712" y="5379748"/>
            <a:ext cx="2211614" cy="276999"/>
          </a:xfrm>
          <a:prstGeom prst="rect">
            <a:avLst/>
          </a:prstGeom>
        </p:spPr>
        <p:txBody>
          <a:bodyPr wrap="square">
            <a:spAutoFit/>
          </a:bodyPr>
          <a:lstStyle/>
          <a:p>
            <a:pPr>
              <a:spcAft>
                <a:spcPts val="800"/>
              </a:spcAft>
            </a:pPr>
            <a:r>
              <a:rPr lang="en-GB" sz="1200" b="1" dirty="0">
                <a:latin typeface="Calibri" panose="020F0502020204030204" pitchFamily="34" charset="0"/>
                <a:ea typeface="Calibri" panose="020F0502020204030204" pitchFamily="34" charset="0"/>
                <a:cs typeface="Times New Roman" panose="02020603050405020304" pitchFamily="18" charset="0"/>
              </a:rPr>
              <a:t>The </a:t>
            </a:r>
            <a:r>
              <a:rPr lang="en-GB" sz="1200" b="1" dirty="0">
                <a:latin typeface="Calibri" panose="020F0502020204030204" pitchFamily="34" charset="0"/>
                <a:cs typeface="Times New Roman" panose="02020603050405020304" pitchFamily="18" charset="0"/>
              </a:rPr>
              <a:t>Old Nichol, London</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5F73FDAF-8E3E-4D75-AF95-434D0EA24615}"/>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Origins of Council Housing </a:t>
            </a:r>
          </a:p>
        </p:txBody>
      </p:sp>
      <p:pic>
        <p:nvPicPr>
          <p:cNvPr id="10" name="Picture 9">
            <a:extLst>
              <a:ext uri="{FF2B5EF4-FFF2-40B4-BE49-F238E27FC236}">
                <a16:creationId xmlns:a16="http://schemas.microsoft.com/office/drawing/2014/main" xmlns="" id="{73117E4C-4D9F-406B-A6FE-005341E8D026}"/>
              </a:ext>
            </a:extLst>
          </p:cNvPr>
          <p:cNvPicPr>
            <a:picLocks noChangeAspect="1"/>
          </p:cNvPicPr>
          <p:nvPr/>
        </p:nvPicPr>
        <p:blipFill>
          <a:blip r:embed="rId5"/>
          <a:stretch>
            <a:fillRect/>
          </a:stretch>
        </p:blipFill>
        <p:spPr>
          <a:xfrm>
            <a:off x="864791" y="1128117"/>
            <a:ext cx="2642058" cy="1871458"/>
          </a:xfrm>
          <a:prstGeom prst="rect">
            <a:avLst/>
          </a:prstGeom>
        </p:spPr>
      </p:pic>
      <p:sp>
        <p:nvSpPr>
          <p:cNvPr id="11" name="Rectangle 10">
            <a:extLst>
              <a:ext uri="{FF2B5EF4-FFF2-40B4-BE49-F238E27FC236}">
                <a16:creationId xmlns:a16="http://schemas.microsoft.com/office/drawing/2014/main" xmlns="" id="{87B96D73-DA3E-481C-B834-7D08D2BFF419}"/>
              </a:ext>
            </a:extLst>
          </p:cNvPr>
          <p:cNvSpPr/>
          <p:nvPr/>
        </p:nvSpPr>
        <p:spPr>
          <a:xfrm>
            <a:off x="1039427" y="2999575"/>
            <a:ext cx="2590082" cy="276999"/>
          </a:xfrm>
          <a:prstGeom prst="rect">
            <a:avLst/>
          </a:prstGeom>
        </p:spPr>
        <p:txBody>
          <a:bodyPr wrap="square">
            <a:spAutoFit/>
          </a:bodyPr>
          <a:lstStyle/>
          <a:p>
            <a:pPr>
              <a:spcAft>
                <a:spcPts val="800"/>
              </a:spcAft>
            </a:pP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Ancoats</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Manchester, 1880s</a:t>
            </a:r>
          </a:p>
        </p:txBody>
      </p:sp>
      <p:pic>
        <p:nvPicPr>
          <p:cNvPr id="12" name="Picture 11">
            <a:extLst>
              <a:ext uri="{FF2B5EF4-FFF2-40B4-BE49-F238E27FC236}">
                <a16:creationId xmlns:a16="http://schemas.microsoft.com/office/drawing/2014/main" xmlns="" id="{C450E2FD-6171-46A0-993D-C8301395456B}"/>
              </a:ext>
            </a:extLst>
          </p:cNvPr>
          <p:cNvPicPr>
            <a:picLocks noChangeAspect="1"/>
          </p:cNvPicPr>
          <p:nvPr/>
        </p:nvPicPr>
        <p:blipFill>
          <a:blip r:embed="rId6"/>
          <a:stretch>
            <a:fillRect/>
          </a:stretch>
        </p:blipFill>
        <p:spPr>
          <a:xfrm>
            <a:off x="864791" y="3429000"/>
            <a:ext cx="2701972" cy="1945836"/>
          </a:xfrm>
          <a:prstGeom prst="rect">
            <a:avLst/>
          </a:prstGeom>
        </p:spPr>
      </p:pic>
      <p:sp>
        <p:nvSpPr>
          <p:cNvPr id="13" name="Rectangle 12">
            <a:extLst>
              <a:ext uri="{FF2B5EF4-FFF2-40B4-BE49-F238E27FC236}">
                <a16:creationId xmlns:a16="http://schemas.microsoft.com/office/drawing/2014/main" xmlns="" id="{1CE3465C-5C42-49B4-A789-E3555283F696}"/>
              </a:ext>
            </a:extLst>
          </p:cNvPr>
          <p:cNvSpPr/>
          <p:nvPr/>
        </p:nvSpPr>
        <p:spPr>
          <a:xfrm>
            <a:off x="1228661" y="5388762"/>
            <a:ext cx="2211614" cy="276999"/>
          </a:xfrm>
          <a:prstGeom prst="rect">
            <a:avLst/>
          </a:prstGeom>
        </p:spPr>
        <p:txBody>
          <a:bodyPr wrap="square">
            <a:spAutoFit/>
          </a:bodyPr>
          <a:lstStyle/>
          <a:p>
            <a:pPr>
              <a:spcAft>
                <a:spcPts val="800"/>
              </a:spcAft>
            </a:pPr>
            <a:r>
              <a:rPr lang="en-GB" sz="1200" b="1" dirty="0">
                <a:latin typeface="Calibri" panose="020F0502020204030204" pitchFamily="34" charset="0"/>
                <a:ea typeface="Calibri" panose="020F0502020204030204" pitchFamily="34" charset="0"/>
                <a:cs typeface="Times New Roman" panose="02020603050405020304" pitchFamily="18" charset="0"/>
              </a:rPr>
              <a:t>Nottingham, 1883</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12EBC1B7-5397-41B6-B696-D1461773D1CD}"/>
              </a:ext>
            </a:extLst>
          </p:cNvPr>
          <p:cNvPicPr>
            <a:picLocks noChangeAspect="1"/>
          </p:cNvPicPr>
          <p:nvPr/>
        </p:nvPicPr>
        <p:blipFill>
          <a:blip r:embed="rId7"/>
          <a:stretch>
            <a:fillRect/>
          </a:stretch>
        </p:blipFill>
        <p:spPr>
          <a:xfrm rot="21344556">
            <a:off x="7952161" y="589896"/>
            <a:ext cx="1917496" cy="2619116"/>
          </a:xfrm>
          <a:prstGeom prst="rect">
            <a:avLst/>
          </a:prstGeom>
        </p:spPr>
      </p:pic>
      <p:pic>
        <p:nvPicPr>
          <p:cNvPr id="15" name="Picture 14">
            <a:extLst>
              <a:ext uri="{FF2B5EF4-FFF2-40B4-BE49-F238E27FC236}">
                <a16:creationId xmlns:a16="http://schemas.microsoft.com/office/drawing/2014/main" xmlns="" id="{A133528B-2988-454E-8B99-3AF86A0A5294}"/>
              </a:ext>
            </a:extLst>
          </p:cNvPr>
          <p:cNvPicPr>
            <a:picLocks noChangeAspect="1"/>
          </p:cNvPicPr>
          <p:nvPr/>
        </p:nvPicPr>
        <p:blipFill>
          <a:blip r:embed="rId8"/>
          <a:stretch>
            <a:fillRect/>
          </a:stretch>
        </p:blipFill>
        <p:spPr>
          <a:xfrm rot="465917">
            <a:off x="9376202" y="2991123"/>
            <a:ext cx="1702936" cy="2562326"/>
          </a:xfrm>
          <a:prstGeom prst="rect">
            <a:avLst/>
          </a:prstGeom>
        </p:spPr>
      </p:pic>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147" y="1044275"/>
            <a:ext cx="4676775" cy="4752975"/>
          </a:xfrm>
          <a:prstGeom prst="rect">
            <a:avLst/>
          </a:prstGeom>
        </p:spPr>
      </p:pic>
      <p:sp>
        <p:nvSpPr>
          <p:cNvPr id="8" name="Rectangle 7"/>
          <p:cNvSpPr/>
          <p:nvPr/>
        </p:nvSpPr>
        <p:spPr>
          <a:xfrm>
            <a:off x="7298723" y="2882985"/>
            <a:ext cx="3682315" cy="543162"/>
          </a:xfrm>
          <a:prstGeom prst="rect">
            <a:avLst/>
          </a:prstGeom>
        </p:spPr>
        <p:txBody>
          <a:bodyPr wrap="square">
            <a:spAutoFit/>
          </a:bodyPr>
          <a:lstStyle/>
          <a:p>
            <a:pPr>
              <a:lnSpc>
                <a:spcPct val="107000"/>
              </a:lnSpc>
              <a:spcAft>
                <a:spcPts val="800"/>
              </a:spcAft>
            </a:pPr>
            <a:r>
              <a:rPr lang="en-GB" sz="1400" b="1" dirty="0">
                <a:latin typeface="Calibri" panose="020F0502020204030204" pitchFamily="34" charset="0"/>
                <a:ea typeface="Calibri" panose="020F0502020204030204" pitchFamily="34" charset="0"/>
                <a:cs typeface="Times New Roman" panose="02020603050405020304" pitchFamily="18" charset="0"/>
              </a:rPr>
              <a:t>First Peabody tenement block: Commercial Street, London (1864)</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D880EED9-B1B4-42D2-993A-EF158D422930}"/>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Origins of Council Housing </a:t>
            </a:r>
          </a:p>
        </p:txBody>
      </p:sp>
    </p:spTree>
    <p:extLst>
      <p:ext uri="{BB962C8B-B14F-4D97-AF65-F5344CB8AC3E}">
        <p14:creationId xmlns:p14="http://schemas.microsoft.com/office/powerpoint/2010/main" val="9694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27" y="1782559"/>
            <a:ext cx="3989452" cy="3292881"/>
          </a:xfrm>
          <a:prstGeom prst="rect">
            <a:avLst/>
          </a:prstGeom>
        </p:spPr>
      </p:pic>
      <p:sp>
        <p:nvSpPr>
          <p:cNvPr id="6" name="Rectangle 5"/>
          <p:cNvSpPr/>
          <p:nvPr/>
        </p:nvSpPr>
        <p:spPr>
          <a:xfrm>
            <a:off x="1367045" y="5234147"/>
            <a:ext cx="3682315"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St Martin’s Cottages, Liverpool (1869)</a:t>
            </a:r>
          </a:p>
        </p:txBody>
      </p:sp>
      <p:pic>
        <p:nvPicPr>
          <p:cNvPr id="3" name="Picture 2">
            <a:extLst>
              <a:ext uri="{FF2B5EF4-FFF2-40B4-BE49-F238E27FC236}">
                <a16:creationId xmlns:a16="http://schemas.microsoft.com/office/drawing/2014/main" xmlns="" id="{C30D986A-7AFE-49FF-AEE8-E7B834A72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739" y="1393998"/>
            <a:ext cx="4435893" cy="3681442"/>
          </a:xfrm>
          <a:prstGeom prst="rect">
            <a:avLst/>
          </a:prstGeom>
        </p:spPr>
      </p:pic>
      <p:sp>
        <p:nvSpPr>
          <p:cNvPr id="8" name="Rectangle 7">
            <a:extLst>
              <a:ext uri="{FF2B5EF4-FFF2-40B4-BE49-F238E27FC236}">
                <a16:creationId xmlns:a16="http://schemas.microsoft.com/office/drawing/2014/main" xmlns="" id="{0E30AB8E-6F2F-480D-BB32-3822EB78D10F}"/>
              </a:ext>
            </a:extLst>
          </p:cNvPr>
          <p:cNvSpPr/>
          <p:nvPr/>
        </p:nvSpPr>
        <p:spPr>
          <a:xfrm>
            <a:off x="7508400" y="5182771"/>
            <a:ext cx="3682315"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Boundary Estate, London (1900)</a:t>
            </a:r>
          </a:p>
        </p:txBody>
      </p:sp>
      <p:sp>
        <p:nvSpPr>
          <p:cNvPr id="7" name="Rectangle 6">
            <a:extLst>
              <a:ext uri="{FF2B5EF4-FFF2-40B4-BE49-F238E27FC236}">
                <a16:creationId xmlns:a16="http://schemas.microsoft.com/office/drawing/2014/main" xmlns="" id="{553F1432-6E76-4790-A818-D735060A8B2B}"/>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Origins of Council Housing </a:t>
            </a:r>
          </a:p>
        </p:txBody>
      </p:sp>
    </p:spTree>
    <p:extLst>
      <p:ext uri="{BB962C8B-B14F-4D97-AF65-F5344CB8AC3E}">
        <p14:creationId xmlns:p14="http://schemas.microsoft.com/office/powerpoint/2010/main" val="354150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5691864-64E9-43EB-B6D7-05D57970CB0E}"/>
              </a:ext>
            </a:extLst>
          </p:cNvPr>
          <p:cNvSpPr/>
          <p:nvPr/>
        </p:nvSpPr>
        <p:spPr>
          <a:xfrm>
            <a:off x="9142438" y="4324538"/>
            <a:ext cx="2366883" cy="281231"/>
          </a:xfrm>
          <a:prstGeom prst="rect">
            <a:avLst/>
          </a:prstGeom>
        </p:spPr>
        <p:txBody>
          <a:bodyPr wrap="square">
            <a:spAutoFit/>
          </a:bodyPr>
          <a:lstStyle/>
          <a:p>
            <a:pPr>
              <a:lnSpc>
                <a:spcPct val="107000"/>
              </a:lnSpc>
              <a:spcAft>
                <a:spcPts val="800"/>
              </a:spcAft>
            </a:pPr>
            <a:r>
              <a:rPr lang="en-GB" sz="1200" b="1" dirty="0" err="1">
                <a:latin typeface="Calibri" panose="020F0502020204030204" pitchFamily="34" charset="0"/>
                <a:ea typeface="Calibri" panose="020F0502020204030204" pitchFamily="34" charset="0"/>
                <a:cs typeface="Times New Roman" panose="02020603050405020304" pitchFamily="18" charset="0"/>
              </a:rPr>
              <a:t>Rushby</a:t>
            </a:r>
            <a:r>
              <a:rPr lang="en-GB" sz="1200" b="1" dirty="0">
                <a:latin typeface="Calibri" panose="020F0502020204030204" pitchFamily="34" charset="0"/>
                <a:ea typeface="Calibri" panose="020F0502020204030204" pitchFamily="34" charset="0"/>
                <a:cs typeface="Times New Roman" panose="02020603050405020304" pitchFamily="18" charset="0"/>
              </a:rPr>
              <a:t> Mead, Letchworth (1911)</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65E0BC3B-66D0-47D1-A622-44ABB0A8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37" y="1807614"/>
            <a:ext cx="3332924" cy="2509854"/>
          </a:xfrm>
          <a:prstGeom prst="rect">
            <a:avLst/>
          </a:prstGeom>
        </p:spPr>
      </p:pic>
      <p:sp>
        <p:nvSpPr>
          <p:cNvPr id="8" name="Rectangle 7">
            <a:extLst>
              <a:ext uri="{FF2B5EF4-FFF2-40B4-BE49-F238E27FC236}">
                <a16:creationId xmlns:a16="http://schemas.microsoft.com/office/drawing/2014/main" xmlns="" id="{462A6D52-6623-43F0-A7DB-9A9E1B8313C9}"/>
              </a:ext>
            </a:extLst>
          </p:cNvPr>
          <p:cNvSpPr/>
          <p:nvPr/>
        </p:nvSpPr>
        <p:spPr>
          <a:xfrm>
            <a:off x="489969" y="4317468"/>
            <a:ext cx="2868373" cy="461665"/>
          </a:xfrm>
          <a:prstGeom prst="rect">
            <a:avLst/>
          </a:prstGeom>
        </p:spPr>
        <p:txBody>
          <a:bodyPr wrap="square">
            <a:spAutoFit/>
          </a:bodyPr>
          <a:lstStyle/>
          <a:p>
            <a:pPr algn="ctr"/>
            <a:r>
              <a:rPr lang="en-GB" sz="1200" b="1" dirty="0">
                <a:latin typeface="Calibri" panose="020F0502020204030204" pitchFamily="34" charset="0"/>
                <a:cs typeface="Times New Roman" panose="02020603050405020304" pitchFamily="18" charset="0"/>
              </a:rPr>
              <a:t>Raymond Unwin, </a:t>
            </a:r>
            <a:r>
              <a:rPr lang="en-GB" sz="1200" b="1" i="1" dirty="0">
                <a:latin typeface="Calibri" panose="020F0502020204030204" pitchFamily="34" charset="0"/>
                <a:cs typeface="Times New Roman" panose="02020603050405020304" pitchFamily="18" charset="0"/>
              </a:rPr>
              <a:t>Cottage Plans and Common Sense </a:t>
            </a:r>
            <a:r>
              <a:rPr lang="en-GB" sz="1200" b="1" dirty="0">
                <a:latin typeface="Calibri" panose="020F0502020204030204" pitchFamily="34" charset="0"/>
                <a:cs typeface="Times New Roman" panose="02020603050405020304" pitchFamily="18" charset="0"/>
              </a:rPr>
              <a:t>(1902)</a:t>
            </a:r>
          </a:p>
        </p:txBody>
      </p:sp>
      <p:pic>
        <p:nvPicPr>
          <p:cNvPr id="11" name="Picture 10">
            <a:extLst>
              <a:ext uri="{FF2B5EF4-FFF2-40B4-BE49-F238E27FC236}">
                <a16:creationId xmlns:a16="http://schemas.microsoft.com/office/drawing/2014/main" xmlns="" id="{7D69AA77-4A3A-41EC-8F09-2B0000F57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8318" y="1868196"/>
            <a:ext cx="3275124" cy="2456342"/>
          </a:xfrm>
          <a:prstGeom prst="rect">
            <a:avLst/>
          </a:prstGeom>
        </p:spPr>
      </p:pic>
      <p:pic>
        <p:nvPicPr>
          <p:cNvPr id="12" name="Picture 11">
            <a:extLst>
              <a:ext uri="{FF2B5EF4-FFF2-40B4-BE49-F238E27FC236}">
                <a16:creationId xmlns:a16="http://schemas.microsoft.com/office/drawing/2014/main" xmlns="" id="{70F47AC7-F5E1-49B9-803A-75EF711209A3}"/>
              </a:ext>
            </a:extLst>
          </p:cNvPr>
          <p:cNvPicPr>
            <a:picLocks noChangeAspect="1"/>
          </p:cNvPicPr>
          <p:nvPr/>
        </p:nvPicPr>
        <p:blipFill>
          <a:blip r:embed="rId5"/>
          <a:stretch>
            <a:fillRect/>
          </a:stretch>
        </p:blipFill>
        <p:spPr>
          <a:xfrm>
            <a:off x="3989122" y="1853961"/>
            <a:ext cx="4387389" cy="2463507"/>
          </a:xfrm>
          <a:prstGeom prst="rect">
            <a:avLst/>
          </a:prstGeom>
        </p:spPr>
      </p:pic>
      <p:sp>
        <p:nvSpPr>
          <p:cNvPr id="13" name="Rectangle 12">
            <a:extLst>
              <a:ext uri="{FF2B5EF4-FFF2-40B4-BE49-F238E27FC236}">
                <a16:creationId xmlns:a16="http://schemas.microsoft.com/office/drawing/2014/main" xmlns="" id="{009235EE-043F-4F47-B3B4-FBD06BB386EC}"/>
              </a:ext>
            </a:extLst>
          </p:cNvPr>
          <p:cNvSpPr/>
          <p:nvPr/>
        </p:nvSpPr>
        <p:spPr>
          <a:xfrm>
            <a:off x="5109143" y="4298016"/>
            <a:ext cx="2147346"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Old Oak Estate (1909)</a:t>
            </a:r>
          </a:p>
        </p:txBody>
      </p:sp>
      <p:sp>
        <p:nvSpPr>
          <p:cNvPr id="9" name="Rectangle 8">
            <a:extLst>
              <a:ext uri="{FF2B5EF4-FFF2-40B4-BE49-F238E27FC236}">
                <a16:creationId xmlns:a16="http://schemas.microsoft.com/office/drawing/2014/main" xmlns="" id="{3AF44226-9503-4FB3-B0A1-350E1F79729D}"/>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Debate over Form</a:t>
            </a:r>
          </a:p>
        </p:txBody>
      </p:sp>
    </p:spTree>
    <p:extLst>
      <p:ext uri="{BB962C8B-B14F-4D97-AF65-F5344CB8AC3E}">
        <p14:creationId xmlns:p14="http://schemas.microsoft.com/office/powerpoint/2010/main" val="11365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E94F628-63E0-4D3A-98DF-F956753E6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123" y="866037"/>
            <a:ext cx="3247226" cy="4791296"/>
          </a:xfrm>
          <a:prstGeom prst="rect">
            <a:avLst/>
          </a:prstGeom>
        </p:spPr>
      </p:pic>
      <p:pic>
        <p:nvPicPr>
          <p:cNvPr id="5" name="Picture 4">
            <a:extLst>
              <a:ext uri="{FF2B5EF4-FFF2-40B4-BE49-F238E27FC236}">
                <a16:creationId xmlns:a16="http://schemas.microsoft.com/office/drawing/2014/main" xmlns="" id="{A39490A2-2E16-48A6-8228-8FF4FFB77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17" y="1934744"/>
            <a:ext cx="3486918" cy="2653882"/>
          </a:xfrm>
          <a:prstGeom prst="rect">
            <a:avLst/>
          </a:prstGeom>
        </p:spPr>
      </p:pic>
      <p:sp>
        <p:nvSpPr>
          <p:cNvPr id="11" name="Rectangle 10">
            <a:extLst>
              <a:ext uri="{FF2B5EF4-FFF2-40B4-BE49-F238E27FC236}">
                <a16:creationId xmlns:a16="http://schemas.microsoft.com/office/drawing/2014/main" xmlns="" id="{F19E60EC-8135-4E80-8776-5500F2BC0770}"/>
              </a:ext>
            </a:extLst>
          </p:cNvPr>
          <p:cNvSpPr/>
          <p:nvPr/>
        </p:nvSpPr>
        <p:spPr>
          <a:xfrm>
            <a:off x="629229" y="365934"/>
            <a:ext cx="47769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Impact of War</a:t>
            </a:r>
          </a:p>
        </p:txBody>
      </p:sp>
      <p:sp>
        <p:nvSpPr>
          <p:cNvPr id="8" name="TextBox 7">
            <a:extLst>
              <a:ext uri="{FF2B5EF4-FFF2-40B4-BE49-F238E27FC236}">
                <a16:creationId xmlns:a16="http://schemas.microsoft.com/office/drawing/2014/main" xmlns="" id="{B9590A29-379A-4CAC-983E-A3A79ED8F5AC}"/>
              </a:ext>
            </a:extLst>
          </p:cNvPr>
          <p:cNvSpPr txBox="1"/>
          <p:nvPr/>
        </p:nvSpPr>
        <p:spPr>
          <a:xfrm>
            <a:off x="9700018" y="1676296"/>
            <a:ext cx="2140065" cy="923330"/>
          </a:xfrm>
          <a:prstGeom prst="rect">
            <a:avLst/>
          </a:prstGeom>
          <a:noFill/>
        </p:spPr>
        <p:txBody>
          <a:bodyPr wrap="square" rtlCol="0">
            <a:spAutoFit/>
          </a:bodyPr>
          <a:lstStyle/>
          <a:p>
            <a:r>
              <a:rPr lang="en-GB" sz="1400" b="1" dirty="0">
                <a:latin typeface="Calibri" panose="020F0502020204030204" pitchFamily="34" charset="0"/>
                <a:cs typeface="Times New Roman" panose="02020603050405020304" pitchFamily="18" charset="0"/>
              </a:rPr>
              <a:t>‘</a:t>
            </a:r>
            <a:r>
              <a:rPr lang="en-GB" sz="1400" b="1" i="1" dirty="0">
                <a:latin typeface="Calibri" panose="020F0502020204030204" pitchFamily="34" charset="0"/>
                <a:cs typeface="Times New Roman" panose="02020603050405020304" pitchFamily="18" charset="0"/>
              </a:rPr>
              <a:t>What is our task? To make Britain a fit country for heroes to live in</a:t>
            </a:r>
            <a:r>
              <a:rPr lang="en-GB" sz="1400" b="1" dirty="0">
                <a:latin typeface="Calibri" panose="020F0502020204030204" pitchFamily="34" charset="0"/>
                <a:cs typeface="Times New Roman" panose="02020603050405020304" pitchFamily="18" charset="0"/>
              </a:rPr>
              <a:t>’</a:t>
            </a:r>
          </a:p>
          <a:p>
            <a:pPr algn="r"/>
            <a:r>
              <a:rPr lang="en-GB" sz="1200" b="1" dirty="0">
                <a:latin typeface="Calibri" panose="020F0502020204030204" pitchFamily="34" charset="0"/>
                <a:cs typeface="Times New Roman" panose="02020603050405020304" pitchFamily="18" charset="0"/>
              </a:rPr>
              <a:t>Lloyd George, 1918</a:t>
            </a:r>
            <a:endParaRPr lang="en-GB" dirty="0"/>
          </a:p>
        </p:txBody>
      </p:sp>
      <p:pic>
        <p:nvPicPr>
          <p:cNvPr id="13" name="Picture 12">
            <a:extLst>
              <a:ext uri="{FF2B5EF4-FFF2-40B4-BE49-F238E27FC236}">
                <a16:creationId xmlns:a16="http://schemas.microsoft.com/office/drawing/2014/main" xmlns="" id="{E8250031-7766-48CC-97A2-411474DCC9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2704" y="1110190"/>
            <a:ext cx="1512931" cy="1963208"/>
          </a:xfrm>
          <a:prstGeom prst="rect">
            <a:avLst/>
          </a:prstGeom>
        </p:spPr>
      </p:pic>
      <p:pic>
        <p:nvPicPr>
          <p:cNvPr id="14" name="Picture 13">
            <a:extLst>
              <a:ext uri="{FF2B5EF4-FFF2-40B4-BE49-F238E27FC236}">
                <a16:creationId xmlns:a16="http://schemas.microsoft.com/office/drawing/2014/main" xmlns="" id="{CE459694-F864-4387-9FB7-80214E6702B6}"/>
              </a:ext>
            </a:extLst>
          </p:cNvPr>
          <p:cNvPicPr>
            <a:picLocks noChangeAspect="1"/>
          </p:cNvPicPr>
          <p:nvPr/>
        </p:nvPicPr>
        <p:blipFill>
          <a:blip r:embed="rId6"/>
          <a:stretch>
            <a:fillRect/>
          </a:stretch>
        </p:blipFill>
        <p:spPr>
          <a:xfrm>
            <a:off x="9909421" y="3667425"/>
            <a:ext cx="1721258" cy="1842402"/>
          </a:xfrm>
          <a:prstGeom prst="rect">
            <a:avLst/>
          </a:prstGeom>
        </p:spPr>
      </p:pic>
      <p:sp>
        <p:nvSpPr>
          <p:cNvPr id="16" name="Rectangle 15">
            <a:extLst>
              <a:ext uri="{FF2B5EF4-FFF2-40B4-BE49-F238E27FC236}">
                <a16:creationId xmlns:a16="http://schemas.microsoft.com/office/drawing/2014/main" xmlns="" id="{174E2827-9086-4416-B810-386F38F0DC98}"/>
              </a:ext>
            </a:extLst>
          </p:cNvPr>
          <p:cNvSpPr/>
          <p:nvPr/>
        </p:nvSpPr>
        <p:spPr>
          <a:xfrm>
            <a:off x="8427493" y="4448010"/>
            <a:ext cx="1721258"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Christopher Addison</a:t>
            </a:r>
          </a:p>
        </p:txBody>
      </p:sp>
    </p:spTree>
    <p:extLst>
      <p:ext uri="{BB962C8B-B14F-4D97-AF65-F5344CB8AC3E}">
        <p14:creationId xmlns:p14="http://schemas.microsoft.com/office/powerpoint/2010/main" val="207008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8BCA40-CF46-417B-AEEE-117D0B4EE462}"/>
              </a:ext>
            </a:extLst>
          </p:cNvPr>
          <p:cNvSpPr/>
          <p:nvPr/>
        </p:nvSpPr>
        <p:spPr>
          <a:xfrm>
            <a:off x="629229" y="365934"/>
            <a:ext cx="5899908"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Evolution of Interwar Council Housing </a:t>
            </a:r>
          </a:p>
        </p:txBody>
      </p:sp>
      <p:pic>
        <p:nvPicPr>
          <p:cNvPr id="11" name="Picture 10">
            <a:extLst>
              <a:ext uri="{FF2B5EF4-FFF2-40B4-BE49-F238E27FC236}">
                <a16:creationId xmlns:a16="http://schemas.microsoft.com/office/drawing/2014/main" xmlns="" id="{505FA642-9079-4E04-A6DA-7EFE0244AC6C}"/>
              </a:ext>
            </a:extLst>
          </p:cNvPr>
          <p:cNvPicPr>
            <a:picLocks noChangeAspect="1"/>
          </p:cNvPicPr>
          <p:nvPr/>
        </p:nvPicPr>
        <p:blipFill>
          <a:blip r:embed="rId3"/>
          <a:stretch>
            <a:fillRect/>
          </a:stretch>
        </p:blipFill>
        <p:spPr>
          <a:xfrm>
            <a:off x="4072572" y="3069238"/>
            <a:ext cx="3320916" cy="2433822"/>
          </a:xfrm>
          <a:prstGeom prst="rect">
            <a:avLst/>
          </a:prstGeom>
        </p:spPr>
      </p:pic>
      <p:sp>
        <p:nvSpPr>
          <p:cNvPr id="15" name="Rectangle 14">
            <a:extLst>
              <a:ext uri="{FF2B5EF4-FFF2-40B4-BE49-F238E27FC236}">
                <a16:creationId xmlns:a16="http://schemas.microsoft.com/office/drawing/2014/main" xmlns="" id="{D2E5FEAE-1A13-4FF4-873D-C3A80CDB03BC}"/>
              </a:ext>
            </a:extLst>
          </p:cNvPr>
          <p:cNvSpPr/>
          <p:nvPr/>
        </p:nvSpPr>
        <p:spPr>
          <a:xfrm>
            <a:off x="4648085" y="5532136"/>
            <a:ext cx="2169889"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Becontree, East London (1921)</a:t>
            </a:r>
          </a:p>
        </p:txBody>
      </p:sp>
      <p:sp>
        <p:nvSpPr>
          <p:cNvPr id="17" name="Rectangle 16">
            <a:extLst>
              <a:ext uri="{FF2B5EF4-FFF2-40B4-BE49-F238E27FC236}">
                <a16:creationId xmlns:a16="http://schemas.microsoft.com/office/drawing/2014/main" xmlns="" id="{847B4648-99DB-4D48-A8C7-B1CA7F6618E2}"/>
              </a:ext>
            </a:extLst>
          </p:cNvPr>
          <p:cNvSpPr/>
          <p:nvPr/>
        </p:nvSpPr>
        <p:spPr>
          <a:xfrm>
            <a:off x="8528368" y="4463761"/>
            <a:ext cx="1115736" cy="478849"/>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Interwar Lancaster</a:t>
            </a:r>
          </a:p>
        </p:txBody>
      </p:sp>
      <p:pic>
        <p:nvPicPr>
          <p:cNvPr id="20" name="Picture 19">
            <a:extLst>
              <a:ext uri="{FF2B5EF4-FFF2-40B4-BE49-F238E27FC236}">
                <a16:creationId xmlns:a16="http://schemas.microsoft.com/office/drawing/2014/main" xmlns="" id="{DEEB19AC-8C85-4AB7-BBFC-7EFB6D5A8EBF}"/>
              </a:ext>
            </a:extLst>
          </p:cNvPr>
          <p:cNvPicPr>
            <a:picLocks noChangeAspect="1"/>
          </p:cNvPicPr>
          <p:nvPr/>
        </p:nvPicPr>
        <p:blipFill>
          <a:blip r:embed="rId4"/>
          <a:stretch>
            <a:fillRect/>
          </a:stretch>
        </p:blipFill>
        <p:spPr>
          <a:xfrm>
            <a:off x="7800002" y="190673"/>
            <a:ext cx="3065611" cy="2203567"/>
          </a:xfrm>
          <a:prstGeom prst="rect">
            <a:avLst/>
          </a:prstGeom>
        </p:spPr>
      </p:pic>
      <p:pic>
        <p:nvPicPr>
          <p:cNvPr id="21" name="Picture 20">
            <a:extLst>
              <a:ext uri="{FF2B5EF4-FFF2-40B4-BE49-F238E27FC236}">
                <a16:creationId xmlns:a16="http://schemas.microsoft.com/office/drawing/2014/main" xmlns="" id="{58F18776-3459-452D-ABFE-F27BC43D23F9}"/>
              </a:ext>
            </a:extLst>
          </p:cNvPr>
          <p:cNvPicPr>
            <a:picLocks noChangeAspect="1"/>
          </p:cNvPicPr>
          <p:nvPr/>
        </p:nvPicPr>
        <p:blipFill>
          <a:blip r:embed="rId5"/>
          <a:stretch>
            <a:fillRect/>
          </a:stretch>
        </p:blipFill>
        <p:spPr>
          <a:xfrm>
            <a:off x="8528368" y="2186001"/>
            <a:ext cx="2800197" cy="2100148"/>
          </a:xfrm>
          <a:prstGeom prst="rect">
            <a:avLst/>
          </a:prstGeom>
        </p:spPr>
      </p:pic>
      <p:pic>
        <p:nvPicPr>
          <p:cNvPr id="23" name="Picture 22">
            <a:extLst>
              <a:ext uri="{FF2B5EF4-FFF2-40B4-BE49-F238E27FC236}">
                <a16:creationId xmlns:a16="http://schemas.microsoft.com/office/drawing/2014/main" xmlns="" id="{483EAB72-FB81-4710-A453-3A3387BA6057}"/>
              </a:ext>
            </a:extLst>
          </p:cNvPr>
          <p:cNvPicPr>
            <a:picLocks noChangeAspect="1"/>
          </p:cNvPicPr>
          <p:nvPr/>
        </p:nvPicPr>
        <p:blipFill>
          <a:blip r:embed="rId6"/>
          <a:stretch>
            <a:fillRect/>
          </a:stretch>
        </p:blipFill>
        <p:spPr>
          <a:xfrm>
            <a:off x="9630693" y="4154665"/>
            <a:ext cx="2442516" cy="1835073"/>
          </a:xfrm>
          <a:prstGeom prst="rect">
            <a:avLst/>
          </a:prstGeom>
        </p:spPr>
      </p:pic>
      <p:pic>
        <p:nvPicPr>
          <p:cNvPr id="24" name="Picture 23">
            <a:extLst>
              <a:ext uri="{FF2B5EF4-FFF2-40B4-BE49-F238E27FC236}">
                <a16:creationId xmlns:a16="http://schemas.microsoft.com/office/drawing/2014/main" xmlns="" id="{8B5154CF-CA6C-4F82-AA06-4C2280E67274}"/>
              </a:ext>
            </a:extLst>
          </p:cNvPr>
          <p:cNvPicPr>
            <a:picLocks noChangeAspect="1"/>
          </p:cNvPicPr>
          <p:nvPr/>
        </p:nvPicPr>
        <p:blipFill>
          <a:blip r:embed="rId7"/>
          <a:stretch>
            <a:fillRect/>
          </a:stretch>
        </p:blipFill>
        <p:spPr>
          <a:xfrm>
            <a:off x="4404220" y="1044633"/>
            <a:ext cx="2538273" cy="1901328"/>
          </a:xfrm>
          <a:prstGeom prst="rect">
            <a:avLst/>
          </a:prstGeom>
        </p:spPr>
      </p:pic>
      <p:pic>
        <p:nvPicPr>
          <p:cNvPr id="13" name="Picture 12">
            <a:extLst>
              <a:ext uri="{FF2B5EF4-FFF2-40B4-BE49-F238E27FC236}">
                <a16:creationId xmlns:a16="http://schemas.microsoft.com/office/drawing/2014/main" xmlns="" id="{EC52B08B-B8C7-41FE-B557-929C1367F31B}"/>
              </a:ext>
            </a:extLst>
          </p:cNvPr>
          <p:cNvPicPr>
            <a:picLocks noChangeAspect="1"/>
          </p:cNvPicPr>
          <p:nvPr/>
        </p:nvPicPr>
        <p:blipFill>
          <a:blip r:embed="rId8"/>
          <a:stretch>
            <a:fillRect/>
          </a:stretch>
        </p:blipFill>
        <p:spPr>
          <a:xfrm>
            <a:off x="347275" y="942775"/>
            <a:ext cx="2800197" cy="2105044"/>
          </a:xfrm>
          <a:prstGeom prst="rect">
            <a:avLst/>
          </a:prstGeom>
        </p:spPr>
      </p:pic>
      <p:pic>
        <p:nvPicPr>
          <p:cNvPr id="2" name="Picture 1">
            <a:extLst>
              <a:ext uri="{FF2B5EF4-FFF2-40B4-BE49-F238E27FC236}">
                <a16:creationId xmlns:a16="http://schemas.microsoft.com/office/drawing/2014/main" xmlns="" id="{A97DB594-D449-4815-9203-1F45A7AC1101}"/>
              </a:ext>
            </a:extLst>
          </p:cNvPr>
          <p:cNvPicPr>
            <a:picLocks noChangeAspect="1"/>
          </p:cNvPicPr>
          <p:nvPr/>
        </p:nvPicPr>
        <p:blipFill>
          <a:blip r:embed="rId9"/>
          <a:stretch>
            <a:fillRect/>
          </a:stretch>
        </p:blipFill>
        <p:spPr>
          <a:xfrm>
            <a:off x="347275" y="3209856"/>
            <a:ext cx="2800197" cy="2100147"/>
          </a:xfrm>
          <a:prstGeom prst="rect">
            <a:avLst/>
          </a:prstGeom>
        </p:spPr>
      </p:pic>
      <p:sp>
        <p:nvSpPr>
          <p:cNvPr id="16" name="Rectangle 15">
            <a:extLst>
              <a:ext uri="{FF2B5EF4-FFF2-40B4-BE49-F238E27FC236}">
                <a16:creationId xmlns:a16="http://schemas.microsoft.com/office/drawing/2014/main" xmlns="" id="{85F4C02B-7C92-4049-B0D1-C266936FEB13}"/>
              </a:ext>
            </a:extLst>
          </p:cNvPr>
          <p:cNvSpPr/>
          <p:nvPr/>
        </p:nvSpPr>
        <p:spPr>
          <a:xfrm>
            <a:off x="531474" y="5503060"/>
            <a:ext cx="2607784"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Dover House Estate, Putney (1919</a:t>
            </a:r>
            <a:r>
              <a:rPr lang="en-GB" sz="1200" b="1" dirty="0">
                <a:latin typeface="Calibri" panose="020F0502020204030204" pitchFamily="34" charset="0"/>
                <a:ea typeface="Calibri" panose="020F0502020204030204" pitchFamily="34" charset="0"/>
                <a:cs typeface="Times New Roman" panose="02020603050405020304" pitchFamily="18" charset="0"/>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99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4929" y="4755375"/>
            <a:ext cx="459671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D2E2D"/>
                </a:solidFill>
                <a:effectLst/>
                <a:uLnTx/>
                <a:uFillTx/>
                <a:latin typeface="Calibri" panose="020F0502020204030204" pitchFamily="34" charset="0"/>
                <a:ea typeface="Calibri" panose="020F0502020204030204" pitchFamily="34" charset="0"/>
                <a:cs typeface="Times New Roman" panose="02020603050405020304" pitchFamily="18" charset="0"/>
              </a:rPr>
              <a:t>Not everyone could get a house in Wythenshawe. Before we got one an official from the Town Hall wanted to know all about us…We had to prove we were good tenants. We heard that some people were from the slums but we never met any of them.</a:t>
            </a:r>
          </a:p>
        </p:txBody>
      </p:sp>
      <p:sp>
        <p:nvSpPr>
          <p:cNvPr id="4" name="Rectangle 3"/>
          <p:cNvSpPr/>
          <p:nvPr/>
        </p:nvSpPr>
        <p:spPr>
          <a:xfrm>
            <a:off x="5802907" y="1566041"/>
            <a:ext cx="2850292"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D2E2D"/>
                </a:solidFill>
                <a:effectLst/>
                <a:uLnTx/>
                <a:uFillTx/>
                <a:latin typeface="Calibri" panose="020F0502020204030204" pitchFamily="34" charset="0"/>
                <a:ea typeface="Calibri" panose="020F0502020204030204" pitchFamily="34" charset="0"/>
                <a:cs typeface="Times New Roman" panose="02020603050405020304" pitchFamily="18" charset="0"/>
              </a:rPr>
              <a:t>She came from Great Homer Street and when I first saw her, I thought, oh dear, what is she going to be like. She was wearing a shawl, you see, but she tried to improve herself by asking how to say certain words and I remember when she bought her first coat, she was so proud she ran in to show me. She never wore the shawl after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D2E2D"/>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2D2E2D"/>
                </a:solidFill>
                <a:effectLst/>
                <a:uLnTx/>
                <a:uFillTx/>
                <a:latin typeface="Calibri" panose="020F0502020204030204" pitchFamily="34" charset="0"/>
                <a:ea typeface="Calibri" panose="020F0502020204030204" pitchFamily="34" charset="0"/>
                <a:cs typeface="Times New Roman" panose="02020603050405020304" pitchFamily="18" charset="0"/>
              </a:rPr>
              <a:t>I think living among decent people pulled that type up somehow.</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199" y="848356"/>
            <a:ext cx="3299323" cy="43284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52" y="1238205"/>
            <a:ext cx="4753266" cy="3418445"/>
          </a:xfrm>
          <a:prstGeom prst="rect">
            <a:avLst/>
          </a:prstGeom>
        </p:spPr>
      </p:pic>
      <p:sp>
        <p:nvSpPr>
          <p:cNvPr id="10" name="Rectangle 9">
            <a:extLst>
              <a:ext uri="{FF2B5EF4-FFF2-40B4-BE49-F238E27FC236}">
                <a16:creationId xmlns:a16="http://schemas.microsoft.com/office/drawing/2014/main" xmlns="" id="{F0716B0B-85D6-4DE7-8035-5C0836FF7ADA}"/>
              </a:ext>
            </a:extLst>
          </p:cNvPr>
          <p:cNvSpPr/>
          <p:nvPr/>
        </p:nvSpPr>
        <p:spPr>
          <a:xfrm>
            <a:off x="629229" y="365934"/>
            <a:ext cx="53725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Housing for the Better-Off Working Class</a:t>
            </a:r>
          </a:p>
        </p:txBody>
      </p:sp>
    </p:spTree>
    <p:extLst>
      <p:ext uri="{BB962C8B-B14F-4D97-AF65-F5344CB8AC3E}">
        <p14:creationId xmlns:p14="http://schemas.microsoft.com/office/powerpoint/2010/main" val="88851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365579-4C67-4DB9-A056-36A4D2083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523" y="3000488"/>
            <a:ext cx="3290362" cy="2309129"/>
          </a:xfrm>
          <a:prstGeom prst="rect">
            <a:avLst/>
          </a:prstGeom>
        </p:spPr>
      </p:pic>
      <p:sp>
        <p:nvSpPr>
          <p:cNvPr id="6" name="Rectangle 5">
            <a:extLst>
              <a:ext uri="{FF2B5EF4-FFF2-40B4-BE49-F238E27FC236}">
                <a16:creationId xmlns:a16="http://schemas.microsoft.com/office/drawing/2014/main" xmlns="" id="{5449F6DB-0FBA-47AD-98D3-FB12AC2A2F71}"/>
              </a:ext>
            </a:extLst>
          </p:cNvPr>
          <p:cNvSpPr/>
          <p:nvPr/>
        </p:nvSpPr>
        <p:spPr>
          <a:xfrm>
            <a:off x="4842545" y="5309617"/>
            <a:ext cx="2934404"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Nottingham, 1931</a:t>
            </a:r>
          </a:p>
        </p:txBody>
      </p:sp>
      <p:sp>
        <p:nvSpPr>
          <p:cNvPr id="12" name="Rectangle 11">
            <a:extLst>
              <a:ext uri="{FF2B5EF4-FFF2-40B4-BE49-F238E27FC236}">
                <a16:creationId xmlns:a16="http://schemas.microsoft.com/office/drawing/2014/main" xmlns="" id="{F3C88988-A336-44B1-802A-23466A47F95D}"/>
              </a:ext>
            </a:extLst>
          </p:cNvPr>
          <p:cNvSpPr/>
          <p:nvPr/>
        </p:nvSpPr>
        <p:spPr>
          <a:xfrm>
            <a:off x="10091707" y="2001102"/>
            <a:ext cx="1187697" cy="281231"/>
          </a:xfrm>
          <a:prstGeom prst="rect">
            <a:avLst/>
          </a:prstGeom>
        </p:spPr>
        <p:txBody>
          <a:bodyPr wrap="non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Leicester, 1930s</a:t>
            </a:r>
          </a:p>
        </p:txBody>
      </p:sp>
      <p:pic>
        <p:nvPicPr>
          <p:cNvPr id="3" name="Picture 2">
            <a:extLst>
              <a:ext uri="{FF2B5EF4-FFF2-40B4-BE49-F238E27FC236}">
                <a16:creationId xmlns:a16="http://schemas.microsoft.com/office/drawing/2014/main" xmlns="" id="{623FE915-8952-411C-B6DF-C52524AA88AD}"/>
              </a:ext>
            </a:extLst>
          </p:cNvPr>
          <p:cNvPicPr>
            <a:picLocks noChangeAspect="1"/>
          </p:cNvPicPr>
          <p:nvPr/>
        </p:nvPicPr>
        <p:blipFill>
          <a:blip r:embed="rId3"/>
          <a:stretch>
            <a:fillRect/>
          </a:stretch>
        </p:blipFill>
        <p:spPr>
          <a:xfrm>
            <a:off x="8612991" y="2562617"/>
            <a:ext cx="3290362" cy="2521734"/>
          </a:xfrm>
          <a:prstGeom prst="rect">
            <a:avLst/>
          </a:prstGeom>
        </p:spPr>
      </p:pic>
      <p:pic>
        <p:nvPicPr>
          <p:cNvPr id="2" name="Picture 1">
            <a:extLst>
              <a:ext uri="{FF2B5EF4-FFF2-40B4-BE49-F238E27FC236}">
                <a16:creationId xmlns:a16="http://schemas.microsoft.com/office/drawing/2014/main" xmlns="" id="{C0DCC485-3E4D-4FDB-AC14-1F7A135EFA92}"/>
              </a:ext>
            </a:extLst>
          </p:cNvPr>
          <p:cNvPicPr>
            <a:picLocks noChangeAspect="1"/>
          </p:cNvPicPr>
          <p:nvPr/>
        </p:nvPicPr>
        <p:blipFill>
          <a:blip r:embed="rId4"/>
          <a:stretch>
            <a:fillRect/>
          </a:stretch>
        </p:blipFill>
        <p:spPr>
          <a:xfrm>
            <a:off x="6887108" y="569451"/>
            <a:ext cx="3091081" cy="2133497"/>
          </a:xfrm>
          <a:prstGeom prst="rect">
            <a:avLst/>
          </a:prstGeom>
        </p:spPr>
      </p:pic>
      <p:pic>
        <p:nvPicPr>
          <p:cNvPr id="7" name="Picture 6">
            <a:extLst>
              <a:ext uri="{FF2B5EF4-FFF2-40B4-BE49-F238E27FC236}">
                <a16:creationId xmlns:a16="http://schemas.microsoft.com/office/drawing/2014/main" xmlns="" id="{BFA16D29-2FF1-4C82-8B86-A163AACCC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47" y="1190192"/>
            <a:ext cx="3125513" cy="2238808"/>
          </a:xfrm>
          <a:prstGeom prst="rect">
            <a:avLst/>
          </a:prstGeom>
        </p:spPr>
      </p:pic>
      <p:sp>
        <p:nvSpPr>
          <p:cNvPr id="10" name="Rectangle 9">
            <a:extLst>
              <a:ext uri="{FF2B5EF4-FFF2-40B4-BE49-F238E27FC236}">
                <a16:creationId xmlns:a16="http://schemas.microsoft.com/office/drawing/2014/main" xmlns="" id="{243C52C5-3A76-4F81-BEF1-8D1632ADA3BA}"/>
              </a:ext>
            </a:extLst>
          </p:cNvPr>
          <p:cNvSpPr/>
          <p:nvPr/>
        </p:nvSpPr>
        <p:spPr>
          <a:xfrm>
            <a:off x="1044320" y="3502027"/>
            <a:ext cx="2934404" cy="281231"/>
          </a:xfrm>
          <a:prstGeom prst="rect">
            <a:avLst/>
          </a:prstGeom>
        </p:spPr>
        <p:txBody>
          <a:bodyPr wrap="square">
            <a:spAutoFit/>
          </a:bodyPr>
          <a:lstStyle/>
          <a:p>
            <a:pPr>
              <a:lnSpc>
                <a:spcPct val="107000"/>
              </a:lnSpc>
              <a:spcAft>
                <a:spcPts val="800"/>
              </a:spcAft>
            </a:pPr>
            <a:r>
              <a:rPr lang="en-GB" sz="1200" b="1" dirty="0">
                <a:latin typeface="Calibri" panose="020F0502020204030204" pitchFamily="34" charset="0"/>
                <a:cs typeface="Times New Roman" panose="02020603050405020304" pitchFamily="18" charset="0"/>
              </a:rPr>
              <a:t>Sheffield, 1920s</a:t>
            </a:r>
          </a:p>
        </p:txBody>
      </p:sp>
      <p:sp>
        <p:nvSpPr>
          <p:cNvPr id="11" name="Rectangle 10">
            <a:extLst>
              <a:ext uri="{FF2B5EF4-FFF2-40B4-BE49-F238E27FC236}">
                <a16:creationId xmlns:a16="http://schemas.microsoft.com/office/drawing/2014/main" xmlns="" id="{A4A526C2-32E7-40DD-AE8A-EB9C97CAE559}"/>
              </a:ext>
            </a:extLst>
          </p:cNvPr>
          <p:cNvSpPr/>
          <p:nvPr/>
        </p:nvSpPr>
        <p:spPr>
          <a:xfrm>
            <a:off x="629229" y="365934"/>
            <a:ext cx="5372560" cy="470000"/>
          </a:xfrm>
          <a:prstGeom prst="rect">
            <a:avLst/>
          </a:prstGeom>
        </p:spPr>
        <p:txBody>
          <a:bodyPr wrap="square">
            <a:spAutoFit/>
          </a:body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The Persistence of the Slums </a:t>
            </a:r>
          </a:p>
        </p:txBody>
      </p:sp>
    </p:spTree>
    <p:extLst>
      <p:ext uri="{BB962C8B-B14F-4D97-AF65-F5344CB8AC3E}">
        <p14:creationId xmlns:p14="http://schemas.microsoft.com/office/powerpoint/2010/main" val="35449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502</Words>
  <Application>Microsoft Office PowerPoint</Application>
  <PresentationFormat>Widescreen</PresentationFormat>
  <Paragraphs>57</Paragraphs>
  <Slides>15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Diamond Grid 16x9</vt:lpstr>
      <vt:lpstr>Why Build Social 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Municipal Dreams</dc:title>
  <dc:creator>Municipal Dreams</dc:creator>
  <cp:lastModifiedBy>Andrew</cp:lastModifiedBy>
  <cp:revision>10</cp:revision>
  <dcterms:created xsi:type="dcterms:W3CDTF">2018-10-19T09:57:49Z</dcterms:created>
  <dcterms:modified xsi:type="dcterms:W3CDTF">2018-10-23T15:28:30Z</dcterms:modified>
</cp:coreProperties>
</file>